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9144000"/>
  <p:notesSz cx="6858000" cy="9144000"/>
  <p:embeddedFontLst>
    <p:embeddedFont>
      <p:font typeface="Roboto"/>
      <p:regular r:id="rId39"/>
      <p:bold r:id="rId40"/>
      <p:italic r:id="rId41"/>
      <p:boldItalic r:id="rId42"/>
    </p:embeddedFont>
    <p:embeddedFont>
      <p:font typeface="Merriweather"/>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2F9F549-9B0F-4AE5-8605-C820290F6902}">
  <a:tblStyle styleId="{32F9F549-9B0F-4AE5-8605-C820290F69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Merriweather-bold.fntdata"/><Relationship Id="rId21" Type="http://schemas.openxmlformats.org/officeDocument/2006/relationships/slide" Target="slides/slide15.xml"/><Relationship Id="rId43" Type="http://schemas.openxmlformats.org/officeDocument/2006/relationships/font" Target="fonts/Merriweather-regular.fntdata"/><Relationship Id="rId24" Type="http://schemas.openxmlformats.org/officeDocument/2006/relationships/slide" Target="slides/slide18.xml"/><Relationship Id="rId46" Type="http://schemas.openxmlformats.org/officeDocument/2006/relationships/font" Target="fonts/Merriweather-boldItalic.fntdata"/><Relationship Id="rId23" Type="http://schemas.openxmlformats.org/officeDocument/2006/relationships/slide" Target="slides/slide17.xml"/><Relationship Id="rId45" Type="http://schemas.openxmlformats.org/officeDocument/2006/relationships/font" Target="fonts/Merriweath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304800" lvl="1" marL="914400" marR="0" rtl="0" algn="l">
              <a:spcBef>
                <a:spcPts val="36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spcBef>
                <a:spcPts val="360"/>
              </a:spcBef>
              <a:spcAft>
                <a:spcPts val="0"/>
              </a:spcAft>
              <a:buClr>
                <a:schemeClr val="dk1"/>
              </a:buClr>
              <a:buSzPts val="1200"/>
              <a:buFont typeface="Noto Sans Symbols"/>
              <a:buChar char="−"/>
              <a:defRPr b="0" i="0" sz="1200" u="none" cap="none" strike="noStrike">
                <a:solidFill>
                  <a:schemeClr val="dk1"/>
                </a:solidFill>
                <a:latin typeface="Calibri"/>
                <a:ea typeface="Calibri"/>
                <a:cs typeface="Calibri"/>
                <a:sym typeface="Calibri"/>
              </a:defRPr>
            </a:lvl3pPr>
            <a:lvl4pPr indent="-304800" lvl="3" marL="1828800" marR="0" rtl="0" algn="l">
              <a:spcBef>
                <a:spcPts val="360"/>
              </a:spcBef>
              <a:spcAft>
                <a:spcPts val="0"/>
              </a:spcAft>
              <a:buClr>
                <a:schemeClr val="dk1"/>
              </a:buClr>
              <a:buSzPts val="1200"/>
              <a:buFont typeface="Courier New"/>
              <a:buChar char="o"/>
              <a:defRPr b="0" i="0" sz="1200" u="none" cap="none" strike="noStrike">
                <a:solidFill>
                  <a:schemeClr val="dk1"/>
                </a:solidFill>
                <a:latin typeface="Calibri"/>
                <a:ea typeface="Calibri"/>
                <a:cs typeface="Calibri"/>
                <a:sym typeface="Calibri"/>
              </a:defRPr>
            </a:lvl4pPr>
            <a:lvl5pPr indent="-304800" lvl="4" marL="2286000" marR="0" rtl="0" algn="l">
              <a:spcBef>
                <a:spcPts val="360"/>
              </a:spcBef>
              <a:spcAft>
                <a:spcPts val="0"/>
              </a:spcAft>
              <a:buClr>
                <a:schemeClr val="dk1"/>
              </a:buClr>
              <a:buSzPts val="1200"/>
              <a:buFont typeface="Noto Sans Symbols"/>
              <a:buChar char="▪"/>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de-D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 name="Shape 32"/>
        <p:cNvGrpSpPr/>
        <p:nvPr/>
      </p:nvGrpSpPr>
      <p:grpSpPr>
        <a:xfrm>
          <a:off x="0" y="0"/>
          <a:ext cx="0" cy="0"/>
          <a:chOff x="0" y="0"/>
          <a:chExt cx="0" cy="0"/>
        </a:xfrm>
      </p:grpSpPr>
      <p:sp>
        <p:nvSpPr>
          <p:cNvPr id="33" name="Google Shape;3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 name="Google Shape;3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 name="Google Shape;3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488380a6c_1_18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8488380a6c_1_18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8488380a6c_1_18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488380a6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8488380a6c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8488380a6c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488380a6c_1_9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8488380a6c_1_9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8488380a6c_1_9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488380a6c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8488380a6c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8488380a6c_0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8488380a6c_1_4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8488380a6c_1_4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8488380a6c_1_4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8488380a6c_1_18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8488380a6c_1_18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8488380a6c_1_18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745dfe9b53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745dfe9b53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745dfe9b53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745dfe9b53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745dfe9b53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Clr>
                <a:schemeClr val="dk1"/>
              </a:buClr>
              <a:buSzPts val="1200"/>
              <a:buChar char="➔"/>
            </a:pPr>
            <a:r>
              <a:rPr lang="de-DE"/>
              <a:t>Encoder</a:t>
            </a:r>
            <a:endParaRPr/>
          </a:p>
          <a:p>
            <a:pPr indent="-304800" lvl="1" marL="914400" rtl="0" algn="l">
              <a:spcBef>
                <a:spcPts val="0"/>
              </a:spcBef>
              <a:spcAft>
                <a:spcPts val="0"/>
              </a:spcAft>
              <a:buSzPts val="1200"/>
              <a:buChar char="◆"/>
            </a:pPr>
            <a:r>
              <a:rPr lang="de-DE">
                <a:latin typeface="Arial"/>
                <a:ea typeface="Arial"/>
                <a:cs typeface="Arial"/>
                <a:sym typeface="Arial"/>
              </a:rPr>
              <a:t>6 Conv Layers : 8, 16, 32, 64, 128, 256 channels </a:t>
            </a:r>
            <a:endParaRPr>
              <a:latin typeface="Arial"/>
              <a:ea typeface="Arial"/>
              <a:cs typeface="Arial"/>
              <a:sym typeface="Arial"/>
            </a:endParaRPr>
          </a:p>
          <a:p>
            <a:pPr indent="-304800" lvl="1" marL="914400" rtl="0" algn="l">
              <a:spcBef>
                <a:spcPts val="0"/>
              </a:spcBef>
              <a:spcAft>
                <a:spcPts val="0"/>
              </a:spcAft>
              <a:buSzPts val="1200"/>
              <a:buChar char="◆"/>
            </a:pPr>
            <a:r>
              <a:rPr lang="de-DE">
                <a:latin typeface="Arial"/>
                <a:ea typeface="Arial"/>
                <a:cs typeface="Arial"/>
                <a:sym typeface="Arial"/>
              </a:rPr>
              <a:t>Kernel size of 3x3</a:t>
            </a:r>
            <a:endParaRPr>
              <a:latin typeface="Arial"/>
              <a:ea typeface="Arial"/>
              <a:cs typeface="Arial"/>
              <a:sym typeface="Arial"/>
            </a:endParaRPr>
          </a:p>
          <a:p>
            <a:pPr indent="-304800" lvl="1" marL="914400" rtl="0" algn="l">
              <a:spcBef>
                <a:spcPts val="0"/>
              </a:spcBef>
              <a:spcAft>
                <a:spcPts val="0"/>
              </a:spcAft>
              <a:buSzPts val="1200"/>
              <a:buChar char="◆"/>
            </a:pPr>
            <a:r>
              <a:rPr lang="de-DE">
                <a:latin typeface="Arial"/>
                <a:ea typeface="Arial"/>
                <a:cs typeface="Arial"/>
                <a:sym typeface="Arial"/>
              </a:rPr>
              <a:t>Stride 1 (except first Conv Layer : Stride 2 and padding 1)</a:t>
            </a:r>
            <a:endParaRPr>
              <a:latin typeface="Arial"/>
              <a:ea typeface="Arial"/>
              <a:cs typeface="Arial"/>
              <a:sym typeface="Arial"/>
            </a:endParaRPr>
          </a:p>
          <a:p>
            <a:pPr indent="-304800" lvl="0" marL="457200" rtl="0" algn="l">
              <a:spcBef>
                <a:spcPts val="0"/>
              </a:spcBef>
              <a:spcAft>
                <a:spcPts val="0"/>
              </a:spcAft>
              <a:buClr>
                <a:schemeClr val="dk1"/>
              </a:buClr>
              <a:buSzPts val="1200"/>
              <a:buChar char="➔"/>
            </a:pPr>
            <a:r>
              <a:rPr lang="de-DE"/>
              <a:t>Decoder</a:t>
            </a:r>
            <a:endParaRPr/>
          </a:p>
          <a:p>
            <a:pPr indent="-304800" lvl="1" marL="914400" rtl="0" algn="l">
              <a:spcBef>
                <a:spcPts val="0"/>
              </a:spcBef>
              <a:spcAft>
                <a:spcPts val="0"/>
              </a:spcAft>
              <a:buSzPts val="1200"/>
              <a:buChar char="◆"/>
            </a:pPr>
            <a:r>
              <a:rPr lang="de-DE">
                <a:latin typeface="Arial"/>
                <a:ea typeface="Arial"/>
                <a:cs typeface="Arial"/>
                <a:sym typeface="Arial"/>
              </a:rPr>
              <a:t>6 Transposed Conv layers : 128, 64, 32, 16, 8, 1 channels</a:t>
            </a:r>
            <a:endParaRPr>
              <a:latin typeface="Arial"/>
              <a:ea typeface="Arial"/>
              <a:cs typeface="Arial"/>
              <a:sym typeface="Arial"/>
            </a:endParaRPr>
          </a:p>
          <a:p>
            <a:pPr indent="-304800" lvl="1" marL="914400" rtl="0" algn="l">
              <a:spcBef>
                <a:spcPts val="0"/>
              </a:spcBef>
              <a:spcAft>
                <a:spcPts val="0"/>
              </a:spcAft>
              <a:buSzPts val="1200"/>
              <a:buChar char="◆"/>
            </a:pPr>
            <a:r>
              <a:rPr lang="de-DE">
                <a:latin typeface="Arial"/>
                <a:ea typeface="Arial"/>
                <a:cs typeface="Arial"/>
                <a:sym typeface="Arial"/>
              </a:rPr>
              <a:t>Kernel size of 3x3</a:t>
            </a:r>
            <a:endParaRPr>
              <a:latin typeface="Arial"/>
              <a:ea typeface="Arial"/>
              <a:cs typeface="Arial"/>
              <a:sym typeface="Arial"/>
            </a:endParaRPr>
          </a:p>
          <a:p>
            <a:pPr indent="-304800" lvl="1" marL="914400" rtl="0" algn="l">
              <a:spcBef>
                <a:spcPts val="0"/>
              </a:spcBef>
              <a:spcAft>
                <a:spcPts val="0"/>
              </a:spcAft>
              <a:buSzPts val="1200"/>
              <a:buChar char="◆"/>
            </a:pPr>
            <a:r>
              <a:rPr lang="de-DE">
                <a:latin typeface="Arial"/>
                <a:ea typeface="Arial"/>
                <a:cs typeface="Arial"/>
                <a:sym typeface="Arial"/>
              </a:rPr>
              <a:t>Stride 1 (except last Conv Layer : Stride 2, Padding 1 and Output Padding 1)</a:t>
            </a:r>
            <a:endParaRPr sz="1400">
              <a:latin typeface="Arial"/>
              <a:ea typeface="Arial"/>
              <a:cs typeface="Arial"/>
              <a:sym typeface="Arial"/>
            </a:endParaRPr>
          </a:p>
          <a:p>
            <a:pPr indent="-304800" lvl="0" marL="457200" rtl="0" algn="l">
              <a:spcBef>
                <a:spcPts val="0"/>
              </a:spcBef>
              <a:spcAft>
                <a:spcPts val="0"/>
              </a:spcAft>
              <a:buClr>
                <a:schemeClr val="dk1"/>
              </a:buClr>
              <a:buSzPts val="1200"/>
              <a:buChar char="➔"/>
            </a:pPr>
            <a:r>
              <a:rPr lang="de-DE"/>
              <a:t>All convolution layers are followed by instance normalization and relu except the last layer</a:t>
            </a:r>
            <a:endParaRPr sz="1400"/>
          </a:p>
          <a:p>
            <a:pPr indent="0" lvl="0" marL="0" rtl="0" algn="l">
              <a:spcBef>
                <a:spcPts val="0"/>
              </a:spcBef>
              <a:spcAft>
                <a:spcPts val="0"/>
              </a:spcAft>
              <a:buNone/>
            </a:pPr>
            <a:r>
              <a:t/>
            </a:r>
            <a:endParaRPr/>
          </a:p>
        </p:txBody>
      </p:sp>
      <p:sp>
        <p:nvSpPr>
          <p:cNvPr id="523" name="Google Shape;523;g745dfe9b53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848ae37056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848ae37056_0_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Clr>
                <a:schemeClr val="dk1"/>
              </a:buClr>
              <a:buSzPts val="1200"/>
              <a:buChar char="➔"/>
            </a:pPr>
            <a:r>
              <a:rPr lang="de-DE"/>
              <a:t>Encoder</a:t>
            </a:r>
            <a:endParaRPr/>
          </a:p>
          <a:p>
            <a:pPr indent="-304800" lvl="1" marL="914400" rtl="0" algn="l">
              <a:spcBef>
                <a:spcPts val="0"/>
              </a:spcBef>
              <a:spcAft>
                <a:spcPts val="0"/>
              </a:spcAft>
              <a:buSzPts val="1200"/>
              <a:buChar char="◆"/>
            </a:pPr>
            <a:r>
              <a:rPr lang="de-DE">
                <a:latin typeface="Arial"/>
                <a:ea typeface="Arial"/>
                <a:cs typeface="Arial"/>
                <a:sym typeface="Arial"/>
              </a:rPr>
              <a:t>4 Conv Layers : 32, 64, 96, 128 channels</a:t>
            </a:r>
            <a:endParaRPr>
              <a:latin typeface="Arial"/>
              <a:ea typeface="Arial"/>
              <a:cs typeface="Arial"/>
              <a:sym typeface="Arial"/>
            </a:endParaRPr>
          </a:p>
          <a:p>
            <a:pPr indent="-304800" lvl="1" marL="914400" rtl="0" algn="l">
              <a:spcBef>
                <a:spcPts val="0"/>
              </a:spcBef>
              <a:spcAft>
                <a:spcPts val="0"/>
              </a:spcAft>
              <a:buSzPts val="1200"/>
              <a:buChar char="◆"/>
            </a:pPr>
            <a:r>
              <a:rPr lang="de-DE">
                <a:latin typeface="Arial"/>
                <a:ea typeface="Arial"/>
                <a:cs typeface="Arial"/>
                <a:sym typeface="Arial"/>
              </a:rPr>
              <a:t>Kernel size of 3x3</a:t>
            </a:r>
            <a:endParaRPr>
              <a:latin typeface="Arial"/>
              <a:ea typeface="Arial"/>
              <a:cs typeface="Arial"/>
              <a:sym typeface="Arial"/>
            </a:endParaRPr>
          </a:p>
          <a:p>
            <a:pPr indent="-304800" lvl="1" marL="914400" rtl="0" algn="l">
              <a:spcBef>
                <a:spcPts val="0"/>
              </a:spcBef>
              <a:spcAft>
                <a:spcPts val="0"/>
              </a:spcAft>
              <a:buSzPts val="1200"/>
              <a:buChar char="◆"/>
            </a:pPr>
            <a:r>
              <a:rPr lang="de-DE">
                <a:latin typeface="Arial"/>
                <a:ea typeface="Arial"/>
                <a:cs typeface="Arial"/>
                <a:sym typeface="Arial"/>
              </a:rPr>
              <a:t>Stride 2 and padding 1</a:t>
            </a:r>
            <a:endParaRPr>
              <a:latin typeface="Arial"/>
              <a:ea typeface="Arial"/>
              <a:cs typeface="Arial"/>
              <a:sym typeface="Arial"/>
            </a:endParaRPr>
          </a:p>
          <a:p>
            <a:pPr indent="-304800" lvl="0" marL="457200" rtl="0" algn="l">
              <a:spcBef>
                <a:spcPts val="0"/>
              </a:spcBef>
              <a:spcAft>
                <a:spcPts val="0"/>
              </a:spcAft>
              <a:buClr>
                <a:schemeClr val="dk1"/>
              </a:buClr>
              <a:buSzPts val="1200"/>
              <a:buChar char="➔"/>
            </a:pPr>
            <a:r>
              <a:rPr lang="de-DE"/>
              <a:t>Decoder</a:t>
            </a:r>
            <a:endParaRPr/>
          </a:p>
          <a:p>
            <a:pPr indent="-304800" lvl="1" marL="914400" rtl="0" algn="l">
              <a:spcBef>
                <a:spcPts val="0"/>
              </a:spcBef>
              <a:spcAft>
                <a:spcPts val="0"/>
              </a:spcAft>
              <a:buSzPts val="1200"/>
              <a:buChar char="◆"/>
            </a:pPr>
            <a:r>
              <a:rPr lang="de-DE">
                <a:latin typeface="Arial"/>
                <a:ea typeface="Arial"/>
                <a:cs typeface="Arial"/>
                <a:sym typeface="Arial"/>
              </a:rPr>
              <a:t>4 Transposed Conv layers : 96, 64, 32, 1 channels</a:t>
            </a:r>
            <a:endParaRPr>
              <a:latin typeface="Arial"/>
              <a:ea typeface="Arial"/>
              <a:cs typeface="Arial"/>
              <a:sym typeface="Arial"/>
            </a:endParaRPr>
          </a:p>
          <a:p>
            <a:pPr indent="-304800" lvl="1" marL="914400" rtl="0" algn="l">
              <a:spcBef>
                <a:spcPts val="0"/>
              </a:spcBef>
              <a:spcAft>
                <a:spcPts val="0"/>
              </a:spcAft>
              <a:buSzPts val="1200"/>
              <a:buChar char="◆"/>
            </a:pPr>
            <a:r>
              <a:rPr lang="de-DE">
                <a:latin typeface="Arial"/>
                <a:ea typeface="Arial"/>
                <a:cs typeface="Arial"/>
                <a:sym typeface="Arial"/>
              </a:rPr>
              <a:t>Kernel size of 3x3</a:t>
            </a:r>
            <a:endParaRPr>
              <a:latin typeface="Arial"/>
              <a:ea typeface="Arial"/>
              <a:cs typeface="Arial"/>
              <a:sym typeface="Arial"/>
            </a:endParaRPr>
          </a:p>
          <a:p>
            <a:pPr indent="-304800" lvl="1" marL="914400" rtl="0" algn="l">
              <a:spcBef>
                <a:spcPts val="0"/>
              </a:spcBef>
              <a:spcAft>
                <a:spcPts val="0"/>
              </a:spcAft>
              <a:buSzPts val="1200"/>
              <a:buChar char="◆"/>
            </a:pPr>
            <a:r>
              <a:rPr lang="de-DE">
                <a:latin typeface="Arial"/>
                <a:ea typeface="Arial"/>
                <a:cs typeface="Arial"/>
                <a:sym typeface="Arial"/>
              </a:rPr>
              <a:t>Stride 2, Padding 1 and Output Padding 1</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532" name="Google Shape;532;g848ae37056_0_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8488380a6c_1_15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8488380a6c_1_15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8488380a6c_1_15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 name="Shape 39"/>
        <p:cNvGrpSpPr/>
        <p:nvPr/>
      </p:nvGrpSpPr>
      <p:grpSpPr>
        <a:xfrm>
          <a:off x="0" y="0"/>
          <a:ext cx="0" cy="0"/>
          <a:chOff x="0" y="0"/>
          <a:chExt cx="0" cy="0"/>
        </a:xfrm>
      </p:grpSpPr>
      <p:sp>
        <p:nvSpPr>
          <p:cNvPr id="40" name="Google Shape;40;g745dfe9a80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 name="Google Shape;41;g745dfe9a80_1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 name="Google Shape;42;g745dfe9a80_1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745dfe9b53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745dfe9b53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DE" sz="1300">
                <a:highlight>
                  <a:srgbClr val="FFFFFF"/>
                </a:highlight>
              </a:rPr>
              <a:t>For training, we have used the Adam optimizer with a learning rate of 0.001 and weight decay of 1e-5.  The learning rate is decayed by half after every 10 epochs.  We train the network for 50 epochs with the batch size of 8</a:t>
            </a:r>
            <a:endParaRPr sz="1300">
              <a:highlight>
                <a:srgbClr val="FFFFFF"/>
              </a:highlight>
            </a:endParaRPr>
          </a:p>
          <a:p>
            <a:pPr indent="-317500" lvl="0" marL="457200" rtl="0" algn="l">
              <a:spcBef>
                <a:spcPts val="0"/>
              </a:spcBef>
              <a:spcAft>
                <a:spcPts val="0"/>
              </a:spcAft>
              <a:buSzPts val="1400"/>
              <a:buChar char="●"/>
            </a:pPr>
            <a:r>
              <a:t/>
            </a:r>
            <a:endParaRPr>
              <a:highlight>
                <a:srgbClr val="FFFFFF"/>
              </a:highlight>
            </a:endParaRPr>
          </a:p>
        </p:txBody>
      </p:sp>
      <p:sp>
        <p:nvSpPr>
          <p:cNvPr id="556" name="Google Shape;556;g745dfe9b53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776a0ac3c1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776a0ac3c1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DE" sz="1300">
                <a:highlight>
                  <a:srgbClr val="FFFFFF"/>
                </a:highlight>
              </a:rPr>
              <a:t>For training, we have used the Adam optimizer with a learning rate of 0.001 and weight decay of 1e-5.  The learning rate is decayed by half after every 10 epochs.  We train the network for 50 epochs with the batch size of 8</a:t>
            </a:r>
            <a:endParaRPr sz="1300">
              <a:highlight>
                <a:srgbClr val="FFFFFF"/>
              </a:highlight>
            </a:endParaRPr>
          </a:p>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Distance Field : 45 epochs</a:t>
            </a:r>
            <a:endParaRPr sz="1500">
              <a:solidFill>
                <a:srgbClr val="666666"/>
              </a:solidFill>
              <a:latin typeface="Merriweather"/>
              <a:ea typeface="Merriweather"/>
              <a:cs typeface="Merriweather"/>
              <a:sym typeface="Merriweather"/>
            </a:endParaRPr>
          </a:p>
          <a:p>
            <a:pPr indent="-317500" lvl="0" marL="457200" rtl="0" algn="l">
              <a:spcBef>
                <a:spcPts val="0"/>
              </a:spcBef>
              <a:spcAft>
                <a:spcPts val="0"/>
              </a:spcAft>
              <a:buSzPts val="1400"/>
              <a:buChar char="●"/>
            </a:pPr>
            <a:r>
              <a:t/>
            </a:r>
            <a:endParaRPr>
              <a:highlight>
                <a:srgbClr val="FFFFFF"/>
              </a:highlight>
            </a:endParaRPr>
          </a:p>
        </p:txBody>
      </p:sp>
      <p:sp>
        <p:nvSpPr>
          <p:cNvPr id="564" name="Google Shape;564;g776a0ac3c1_0_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8488380a6c_1_15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g8488380a6c_1_15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595959"/>
              </a:buClr>
              <a:buSzPts val="1800"/>
              <a:buChar char="●"/>
            </a:pPr>
            <a:r>
              <a:rPr lang="de-DE" sz="1800">
                <a:solidFill>
                  <a:srgbClr val="595959"/>
                </a:solidFill>
              </a:rPr>
              <a:t>From visual results, we can see that df with log transform gives little better predictions than other two cases.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de-DE" sz="1800">
                <a:solidFill>
                  <a:srgbClr val="595959"/>
                </a:solidFill>
              </a:rPr>
              <a:t>Though the predictions made by Df without log transform looks better in some cases, their geometric accuracy is less (lesser IoU) because tdf gives more false positives (voxels predicted by model to be occupied but unoccupied in GT)</a:t>
            </a:r>
            <a:endParaRPr sz="1800"/>
          </a:p>
        </p:txBody>
      </p:sp>
      <p:sp>
        <p:nvSpPr>
          <p:cNvPr id="572" name="Google Shape;572;g8488380a6c_1_15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7702032885_0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7702032885_0_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7702032885_0_1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848ae37056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848ae37056_0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DE"/>
              <a:t>For training the UNet3D network, we have used the Adam optimizer with a learning rate of 0.001 and weight decay of 1e-5. The learning rate is decayed by 0.1 after every 10 epochs. We trained the network for 50 epochs with a batch size of 8.</a:t>
            </a:r>
            <a:endParaRPr/>
          </a:p>
        </p:txBody>
      </p:sp>
      <p:sp>
        <p:nvSpPr>
          <p:cNvPr id="617" name="Google Shape;617;g848ae37056_0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848ae37056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g848ae37056_0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g848ae37056_0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776a0ac3c1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776a0ac3c1_0_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g776a0ac3c1_0_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8488380a6c_1_1734:notes"/>
          <p:cNvSpPr txBox="1"/>
          <p:nvPr>
            <p:ph idx="1" type="body"/>
          </p:nvPr>
        </p:nvSpPr>
        <p:spPr>
          <a:xfrm>
            <a:off x="685784" y="4343396"/>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5" name="Google Shape;665;g8488380a6c_1_1734:notes"/>
          <p:cNvSpPr/>
          <p:nvPr>
            <p:ph idx="2" type="sldImg"/>
          </p:nvPr>
        </p:nvSpPr>
        <p:spPr>
          <a:xfrm>
            <a:off x="1714732" y="685791"/>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7702032885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7702032885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g7702032885_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7439fc4c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g77439fc4c5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DE"/>
              <a:t>Talk about how it is useful in some of these applications</a:t>
            </a:r>
            <a:endParaRPr/>
          </a:p>
          <a:p>
            <a:pPr indent="-317500" lvl="0" marL="457200" rtl="0" algn="l">
              <a:spcBef>
                <a:spcPts val="0"/>
              </a:spcBef>
              <a:spcAft>
                <a:spcPts val="0"/>
              </a:spcAft>
              <a:buSzPts val="1400"/>
              <a:buChar char="●"/>
            </a:pPr>
            <a:r>
              <a:rPr lang="de-DE"/>
              <a:t>For good 3D reconstruction, require images from multiple view points with view point information, or 3D shape information</a:t>
            </a:r>
            <a:endParaRPr/>
          </a:p>
          <a:p>
            <a:pPr indent="-317500" lvl="0" marL="457200" rtl="0" algn="l">
              <a:spcBef>
                <a:spcPts val="0"/>
              </a:spcBef>
              <a:spcAft>
                <a:spcPts val="0"/>
              </a:spcAft>
              <a:buSzPts val="1400"/>
              <a:buChar char="●"/>
            </a:pPr>
            <a:r>
              <a:rPr lang="de-DE"/>
              <a:t>Would be interesting if able to create models from single image by using some prior knowledge</a:t>
            </a:r>
            <a:endParaRPr/>
          </a:p>
          <a:p>
            <a:pPr indent="-317500" lvl="0" marL="457200" rtl="0" algn="l">
              <a:spcBef>
                <a:spcPts val="0"/>
              </a:spcBef>
              <a:spcAft>
                <a:spcPts val="0"/>
              </a:spcAft>
              <a:buSzPts val="1400"/>
              <a:buChar char="●"/>
            </a:pPr>
            <a:r>
              <a:rPr lang="de-DE"/>
              <a:t>No standard representation for 3D : could be voxels, meshes, point clouds</a:t>
            </a:r>
            <a:endParaRPr/>
          </a:p>
          <a:p>
            <a:pPr indent="-317500" lvl="0" marL="457200" rtl="0" algn="l">
              <a:spcBef>
                <a:spcPts val="0"/>
              </a:spcBef>
              <a:spcAft>
                <a:spcPts val="0"/>
              </a:spcAft>
              <a:buSzPts val="1400"/>
              <a:buChar char="●"/>
            </a:pPr>
            <a:r>
              <a:rPr lang="de-DE"/>
              <a:t>Voxels : Regular grid structure</a:t>
            </a:r>
            <a:endParaRPr/>
          </a:p>
          <a:p>
            <a:pPr indent="-317500" lvl="0" marL="457200" rtl="0" algn="l">
              <a:spcBef>
                <a:spcPts val="0"/>
              </a:spcBef>
              <a:spcAft>
                <a:spcPts val="0"/>
              </a:spcAft>
              <a:buSzPts val="1400"/>
              <a:buChar char="●"/>
            </a:pPr>
            <a:r>
              <a:rPr lang="de-DE"/>
              <a:t>Next 3 slides talk about some of the works which has been done for reconstructing from single image using voxel representation</a:t>
            </a:r>
            <a:endParaRPr/>
          </a:p>
        </p:txBody>
      </p:sp>
      <p:sp>
        <p:nvSpPr>
          <p:cNvPr id="53" name="Google Shape;53;g77439fc4c5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7702032885_0_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g7702032885_0_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g7702032885_0_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7702032885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g7702032885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g7702032885_0_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7702032885_0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g7702032885_0_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g7702032885_0_1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76a0ac3c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g776a0ac3c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t/>
            </a:r>
            <a:endParaRPr/>
          </a:p>
        </p:txBody>
      </p:sp>
      <p:sp>
        <p:nvSpPr>
          <p:cNvPr id="74" name="Google Shape;74;g776a0ac3c1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76a0ac3c1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776a0ac3c1_0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t/>
            </a:r>
            <a:endParaRPr/>
          </a:p>
        </p:txBody>
      </p:sp>
      <p:sp>
        <p:nvSpPr>
          <p:cNvPr id="87" name="Google Shape;87;g776a0ac3c1_0_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76a0ac3c1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776a0ac3c1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DE"/>
              <a:t>Talk about how it is useful in some of these applications</a:t>
            </a:r>
            <a:endParaRPr/>
          </a:p>
          <a:p>
            <a:pPr indent="-317500" lvl="0" marL="457200" rtl="0" algn="l">
              <a:spcBef>
                <a:spcPts val="0"/>
              </a:spcBef>
              <a:spcAft>
                <a:spcPts val="0"/>
              </a:spcAft>
              <a:buClr>
                <a:schemeClr val="dk1"/>
              </a:buClr>
              <a:buSzPts val="1400"/>
              <a:buChar char="●"/>
            </a:pPr>
            <a:r>
              <a:rPr lang="de-DE"/>
              <a:t>No standard representation for 3D : could be voxels, meshes, point clouds</a:t>
            </a:r>
            <a:endParaRPr/>
          </a:p>
          <a:p>
            <a:pPr indent="-317500" lvl="0" marL="457200" rtl="0" algn="l">
              <a:spcBef>
                <a:spcPts val="0"/>
              </a:spcBef>
              <a:spcAft>
                <a:spcPts val="0"/>
              </a:spcAft>
              <a:buClr>
                <a:schemeClr val="dk1"/>
              </a:buClr>
              <a:buSzPts val="1400"/>
              <a:buChar char="●"/>
            </a:pPr>
            <a:r>
              <a:rPr lang="de-DE"/>
              <a:t>Voxels : Regular grid structure</a:t>
            </a:r>
            <a:endParaRPr/>
          </a:p>
          <a:p>
            <a:pPr indent="-317500" lvl="0" marL="457200" rtl="0" algn="l">
              <a:spcBef>
                <a:spcPts val="0"/>
              </a:spcBef>
              <a:spcAft>
                <a:spcPts val="0"/>
              </a:spcAft>
              <a:buSzPts val="1400"/>
              <a:buChar char="●"/>
            </a:pPr>
            <a:r>
              <a:rPr lang="de-DE"/>
              <a:t>For good 3D reconstruction, require images from multiple view points with view point information, or 3D shape information</a:t>
            </a:r>
            <a:endParaRPr/>
          </a:p>
          <a:p>
            <a:pPr indent="-317500" lvl="0" marL="457200" rtl="0" algn="l">
              <a:spcBef>
                <a:spcPts val="0"/>
              </a:spcBef>
              <a:spcAft>
                <a:spcPts val="0"/>
              </a:spcAft>
              <a:buSzPts val="1400"/>
              <a:buChar char="●"/>
            </a:pPr>
            <a:r>
              <a:rPr lang="de-DE"/>
              <a:t>Would be interesting if able to create models from single image by using some prior knowledge</a:t>
            </a:r>
            <a:endParaRPr/>
          </a:p>
          <a:p>
            <a:pPr indent="-317500" lvl="0" marL="457200" rtl="0" algn="l">
              <a:spcBef>
                <a:spcPts val="0"/>
              </a:spcBef>
              <a:spcAft>
                <a:spcPts val="0"/>
              </a:spcAft>
              <a:buSzPts val="1400"/>
              <a:buChar char="●"/>
            </a:pPr>
            <a:r>
              <a:rPr lang="de-DE"/>
              <a:t>Next 3 slides talk about some of the works which has been done for reconstructing from single image using voxel representation</a:t>
            </a:r>
            <a:endParaRPr/>
          </a:p>
        </p:txBody>
      </p:sp>
      <p:sp>
        <p:nvSpPr>
          <p:cNvPr id="99" name="Google Shape;99;g776a0ac3c1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488380a6c_1_19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8488380a6c_1_19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8488380a6c_1_19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488380a6c_1_18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8488380a6c_1_18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8488380a6c_1_18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7439fc4c5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77439fc4c5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77439fc4c5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elfolie" showMasterSp="0">
  <p:cSld name="1_Titelfolie">
    <p:bg>
      <p:bgPr>
        <a:solidFill>
          <a:schemeClr val="lt1"/>
        </a:solidFill>
      </p:bgPr>
    </p:bg>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3970719" y="2235581"/>
            <a:ext cx="4809744" cy="4200144"/>
          </a:xfrm>
          <a:prstGeom prst="rect">
            <a:avLst/>
          </a:prstGeom>
          <a:noFill/>
          <a:ln>
            <a:noFill/>
          </a:ln>
        </p:spPr>
      </p:pic>
      <p:sp>
        <p:nvSpPr>
          <p:cNvPr id="13" name="Google Shape;13;p2"/>
          <p:cNvSpPr txBox="1"/>
          <p:nvPr>
            <p:ph type="ctrTitle"/>
          </p:nvPr>
        </p:nvSpPr>
        <p:spPr>
          <a:xfrm>
            <a:off x="358775" y="2130426"/>
            <a:ext cx="8421688" cy="1237464"/>
          </a:xfrm>
          <a:prstGeom prst="rect">
            <a:avLst/>
          </a:prstGeom>
          <a:noFill/>
          <a:ln>
            <a:noFill/>
          </a:ln>
        </p:spPr>
        <p:txBody>
          <a:bodyPr anchorCtr="0" anchor="t" bIns="45700" lIns="91425" spcFirstLastPara="1" rIns="91425" wrap="square" tIns="45700">
            <a:noAutofit/>
          </a:bodyPr>
          <a:lstStyle>
            <a:lvl1pPr lvl="0" marR="0" rtl="0" algn="l">
              <a:lnSpc>
                <a:spcPct val="125000"/>
              </a:lnSpc>
              <a:spcBef>
                <a:spcPts val="0"/>
              </a:spcBef>
              <a:spcAft>
                <a:spcPts val="0"/>
              </a:spcAft>
              <a:buSzPts val="1400"/>
              <a:buNone/>
              <a:defRPr b="0" i="0" sz="2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14" name="Google Shape;14;p2"/>
          <p:cNvSpPr txBox="1"/>
          <p:nvPr>
            <p:ph idx="1" type="subTitle"/>
          </p:nvPr>
        </p:nvSpPr>
        <p:spPr>
          <a:xfrm>
            <a:off x="358775" y="3886200"/>
            <a:ext cx="4567766" cy="1752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lvl="3"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lvl="4"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 name="Google Shape;15;p2"/>
          <p:cNvSpPr txBox="1"/>
          <p:nvPr/>
        </p:nvSpPr>
        <p:spPr>
          <a:xfrm>
            <a:off x="320401" y="314325"/>
            <a:ext cx="3926746" cy="520720"/>
          </a:xfrm>
          <a:prstGeom prst="rect">
            <a:avLst/>
          </a:prstGeom>
          <a:noFill/>
          <a:ln>
            <a:noFill/>
          </a:ln>
        </p:spPr>
        <p:txBody>
          <a:bodyPr anchorCtr="0" anchor="t" bIns="0" lIns="0" spcFirstLastPara="1" rIns="0" wrap="square" tIns="0">
            <a:noAutofit/>
          </a:bodyPr>
          <a:lstStyle/>
          <a:p>
            <a:pPr indent="0" lvl="0" marL="0" marR="0" rtl="0" algn="l">
              <a:lnSpc>
                <a:spcPct val="94000"/>
              </a:lnSpc>
              <a:spcBef>
                <a:spcPts val="0"/>
              </a:spcBef>
              <a:spcAft>
                <a:spcPts val="0"/>
              </a:spcAft>
              <a:buNone/>
            </a:pPr>
            <a:r>
              <a:rPr lang="de-DE" sz="1200">
                <a:solidFill>
                  <a:schemeClr val="dk2"/>
                </a:solidFill>
              </a:rPr>
              <a:t>Visual Computing Lab</a:t>
            </a:r>
            <a:endParaRPr/>
          </a:p>
          <a:p>
            <a:pPr indent="0" lvl="0" marL="0" marR="0" rtl="0" algn="l">
              <a:lnSpc>
                <a:spcPct val="94000"/>
              </a:lnSpc>
              <a:spcBef>
                <a:spcPts val="0"/>
              </a:spcBef>
              <a:spcAft>
                <a:spcPts val="0"/>
              </a:spcAft>
              <a:buNone/>
            </a:pPr>
            <a:r>
              <a:rPr b="0" i="0" lang="de-DE" sz="1200" u="none" cap="none" strike="noStrike">
                <a:solidFill>
                  <a:schemeClr val="dk2"/>
                </a:solidFill>
                <a:latin typeface="Arial"/>
                <a:ea typeface="Arial"/>
                <a:cs typeface="Arial"/>
                <a:sym typeface="Arial"/>
              </a:rPr>
              <a:t>Department of </a:t>
            </a:r>
            <a:r>
              <a:rPr lang="de-DE" sz="1200">
                <a:solidFill>
                  <a:schemeClr val="dk2"/>
                </a:solidFill>
              </a:rPr>
              <a:t>Informatics</a:t>
            </a:r>
            <a:endParaRPr b="0" i="0" sz="1200" u="none" cap="none" strike="noStrike">
              <a:solidFill>
                <a:schemeClr val="dk2"/>
              </a:solidFill>
              <a:latin typeface="Arial"/>
              <a:ea typeface="Arial"/>
              <a:cs typeface="Arial"/>
              <a:sym typeface="Arial"/>
            </a:endParaRPr>
          </a:p>
          <a:p>
            <a:pPr indent="0" lvl="0" marL="0" marR="0" rtl="0" algn="l">
              <a:lnSpc>
                <a:spcPct val="94000"/>
              </a:lnSpc>
              <a:spcBef>
                <a:spcPts val="0"/>
              </a:spcBef>
              <a:spcAft>
                <a:spcPts val="0"/>
              </a:spcAft>
              <a:buNone/>
            </a:pPr>
            <a:r>
              <a:rPr b="0" i="0" lang="de-DE" sz="1200" u="none" cap="none" strike="noStrike">
                <a:solidFill>
                  <a:schemeClr val="dk2"/>
                </a:solidFill>
                <a:latin typeface="Arial"/>
                <a:ea typeface="Arial"/>
                <a:cs typeface="Arial"/>
                <a:sym typeface="Arial"/>
              </a:rPr>
              <a:t>Technical University of Munich</a:t>
            </a:r>
            <a:endParaRPr b="0" i="0" sz="1200" u="none" cap="none" strike="noStrike">
              <a:solidFill>
                <a:schemeClr val="dk2"/>
              </a:solidFill>
              <a:latin typeface="Arial"/>
              <a:ea typeface="Arial"/>
              <a:cs typeface="Arial"/>
              <a:sym typeface="Arial"/>
            </a:endParaRPr>
          </a:p>
        </p:txBody>
      </p:sp>
      <p:pic>
        <p:nvPicPr>
          <p:cNvPr descr="20150416 tum logo blau png final.png" id="16" name="Google Shape;16;p2"/>
          <p:cNvPicPr preferRelativeResize="0"/>
          <p:nvPr/>
        </p:nvPicPr>
        <p:blipFill rotWithShape="1">
          <a:blip r:embed="rId3">
            <a:alphaModFix/>
          </a:blip>
          <a:srcRect b="0" l="0" r="0" t="0"/>
          <a:stretch/>
        </p:blipFill>
        <p:spPr>
          <a:xfrm>
            <a:off x="8218411" y="324685"/>
            <a:ext cx="608352" cy="320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und Inhalt">
  <p:cSld name="Titel und Inhalt">
    <p:spTree>
      <p:nvGrpSpPr>
        <p:cNvPr id="17" name="Shape 17"/>
        <p:cNvGrpSpPr/>
        <p:nvPr/>
      </p:nvGrpSpPr>
      <p:grpSpPr>
        <a:xfrm>
          <a:off x="0" y="0"/>
          <a:ext cx="0" cy="0"/>
          <a:chOff x="0" y="0"/>
          <a:chExt cx="0" cy="0"/>
        </a:xfrm>
      </p:grpSpPr>
      <p:sp>
        <p:nvSpPr>
          <p:cNvPr id="18" name="Google Shape;18;p3"/>
          <p:cNvSpPr txBox="1"/>
          <p:nvPr>
            <p:ph idx="1" type="body"/>
          </p:nvPr>
        </p:nvSpPr>
        <p:spPr>
          <a:xfrm>
            <a:off x="358775" y="1266092"/>
            <a:ext cx="8421688" cy="500150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5000"/>
              </a:lnSpc>
              <a:spcBef>
                <a:spcPts val="0"/>
              </a:spcBef>
              <a:spcAft>
                <a:spcPts val="0"/>
              </a:spcAft>
              <a:buClr>
                <a:schemeClr val="dk2"/>
              </a:buClr>
              <a:buSzPts val="2000"/>
              <a:buFont typeface="Merriweather"/>
              <a:buChar char="▪"/>
              <a:defRPr i="0" sz="2000" u="none" cap="none" strike="noStrike">
                <a:solidFill>
                  <a:schemeClr val="dk1"/>
                </a:solidFill>
                <a:latin typeface="Merriweather"/>
                <a:ea typeface="Merriweather"/>
                <a:cs typeface="Merriweather"/>
                <a:sym typeface="Merriweather"/>
              </a:defRPr>
            </a:lvl1pPr>
            <a:lvl2pPr indent="-342900" lvl="1" marL="914400" marR="0" rtl="0" algn="l">
              <a:lnSpc>
                <a:spcPct val="125000"/>
              </a:lnSpc>
              <a:spcBef>
                <a:spcPts val="0"/>
              </a:spcBef>
              <a:spcAft>
                <a:spcPts val="0"/>
              </a:spcAft>
              <a:buClr>
                <a:schemeClr val="dk2"/>
              </a:buClr>
              <a:buSzPts val="1800"/>
              <a:buFont typeface="Merriweather"/>
              <a:buChar char="▪"/>
              <a:defRPr i="0" sz="1800" u="none" cap="none" strike="noStrike">
                <a:solidFill>
                  <a:schemeClr val="dk1"/>
                </a:solidFill>
                <a:latin typeface="Merriweather"/>
                <a:ea typeface="Merriweather"/>
                <a:cs typeface="Merriweather"/>
                <a:sym typeface="Merriweather"/>
              </a:defRPr>
            </a:lvl2pPr>
            <a:lvl3pPr indent="-330200" lvl="2" marL="1371600" marR="0" rtl="0" algn="l">
              <a:lnSpc>
                <a:spcPct val="125000"/>
              </a:lnSpc>
              <a:spcBef>
                <a:spcPts val="0"/>
              </a:spcBef>
              <a:spcAft>
                <a:spcPts val="0"/>
              </a:spcAft>
              <a:buClr>
                <a:schemeClr val="dk2"/>
              </a:buClr>
              <a:buSzPts val="1600"/>
              <a:buFont typeface="Merriweather"/>
              <a:buChar char="▪"/>
              <a:defRPr i="0" sz="1600" u="none" cap="none" strike="noStrike">
                <a:solidFill>
                  <a:schemeClr val="dk1"/>
                </a:solidFill>
                <a:latin typeface="Merriweather"/>
                <a:ea typeface="Merriweather"/>
                <a:cs typeface="Merriweather"/>
                <a:sym typeface="Merriweather"/>
              </a:defRPr>
            </a:lvl3pPr>
            <a:lvl4pPr indent="-317500" lvl="3" marL="1828800" marR="0" rtl="0" algn="l">
              <a:lnSpc>
                <a:spcPct val="125000"/>
              </a:lnSpc>
              <a:spcBef>
                <a:spcPts val="0"/>
              </a:spcBef>
              <a:spcAft>
                <a:spcPts val="0"/>
              </a:spcAft>
              <a:buClr>
                <a:schemeClr val="dk2"/>
              </a:buClr>
              <a:buSzPts val="1400"/>
              <a:buFont typeface="Merriweather"/>
              <a:buChar char="▪"/>
              <a:defRPr i="0" sz="1400" u="none" cap="none" strike="noStrike">
                <a:solidFill>
                  <a:schemeClr val="dk1"/>
                </a:solidFill>
                <a:latin typeface="Merriweather"/>
                <a:ea typeface="Merriweather"/>
                <a:cs typeface="Merriweather"/>
                <a:sym typeface="Merriweather"/>
              </a:defRPr>
            </a:lvl4pPr>
            <a:lvl5pPr indent="-304800" lvl="4" marL="2286000" marR="0" rtl="0" algn="l">
              <a:lnSpc>
                <a:spcPct val="125000"/>
              </a:lnSpc>
              <a:spcBef>
                <a:spcPts val="0"/>
              </a:spcBef>
              <a:spcAft>
                <a:spcPts val="0"/>
              </a:spcAft>
              <a:buClr>
                <a:schemeClr val="dk2"/>
              </a:buClr>
              <a:buSzPts val="1200"/>
              <a:buFont typeface="Merriweather"/>
              <a:buChar char="▪"/>
              <a:defRPr i="0" sz="1200" u="none" cap="none" strike="noStrike">
                <a:solidFill>
                  <a:schemeClr val="dk1"/>
                </a:solidFill>
                <a:latin typeface="Merriweather"/>
                <a:ea typeface="Merriweather"/>
                <a:cs typeface="Merriweather"/>
                <a:sym typeface="Merriweather"/>
              </a:defRPr>
            </a:lvl5pPr>
            <a:lvl6pPr indent="-355600" lvl="5" marL="2743200" marR="0" rtl="0" algn="l">
              <a:spcBef>
                <a:spcPts val="400"/>
              </a:spcBef>
              <a:spcAft>
                <a:spcPts val="0"/>
              </a:spcAft>
              <a:buClr>
                <a:schemeClr val="dk1"/>
              </a:buClr>
              <a:buSzPts val="2000"/>
              <a:buFont typeface="Merriweather"/>
              <a:buChar char="•"/>
              <a:defRPr i="0" sz="2000" u="none" cap="none" strike="noStrike">
                <a:solidFill>
                  <a:schemeClr val="dk1"/>
                </a:solidFill>
                <a:latin typeface="Merriweather"/>
                <a:ea typeface="Merriweather"/>
                <a:cs typeface="Merriweather"/>
                <a:sym typeface="Merriweather"/>
              </a:defRPr>
            </a:lvl6pPr>
            <a:lvl7pPr indent="-355600" lvl="6" marL="3200400" marR="0" rtl="0" algn="l">
              <a:spcBef>
                <a:spcPts val="400"/>
              </a:spcBef>
              <a:spcAft>
                <a:spcPts val="0"/>
              </a:spcAft>
              <a:buClr>
                <a:schemeClr val="dk1"/>
              </a:buClr>
              <a:buSzPts val="2000"/>
              <a:buFont typeface="Merriweather"/>
              <a:buChar char="•"/>
              <a:defRPr i="0" sz="2000" u="none" cap="none" strike="noStrike">
                <a:solidFill>
                  <a:schemeClr val="dk1"/>
                </a:solidFill>
                <a:latin typeface="Merriweather"/>
                <a:ea typeface="Merriweather"/>
                <a:cs typeface="Merriweather"/>
                <a:sym typeface="Merriweather"/>
              </a:defRPr>
            </a:lvl7pPr>
            <a:lvl8pPr indent="-355600" lvl="7" marL="3657600" marR="0" rtl="0" algn="l">
              <a:spcBef>
                <a:spcPts val="400"/>
              </a:spcBef>
              <a:spcAft>
                <a:spcPts val="0"/>
              </a:spcAft>
              <a:buClr>
                <a:schemeClr val="dk1"/>
              </a:buClr>
              <a:buSzPts val="2000"/>
              <a:buFont typeface="Merriweather"/>
              <a:buChar char="•"/>
              <a:defRPr i="0" sz="2000" u="none" cap="none" strike="noStrike">
                <a:solidFill>
                  <a:schemeClr val="dk1"/>
                </a:solidFill>
                <a:latin typeface="Merriweather"/>
                <a:ea typeface="Merriweather"/>
                <a:cs typeface="Merriweather"/>
                <a:sym typeface="Merriweather"/>
              </a:defRPr>
            </a:lvl8pPr>
            <a:lvl9pPr indent="-355600" lvl="8" marL="4114800" marR="0" rtl="0" algn="l">
              <a:spcBef>
                <a:spcPts val="400"/>
              </a:spcBef>
              <a:spcAft>
                <a:spcPts val="0"/>
              </a:spcAft>
              <a:buClr>
                <a:schemeClr val="dk1"/>
              </a:buClr>
              <a:buSzPts val="2000"/>
              <a:buFont typeface="Merriweather"/>
              <a:buChar char="•"/>
              <a:defRPr i="0" sz="2000" u="none" cap="none" strike="noStrike">
                <a:solidFill>
                  <a:schemeClr val="dk1"/>
                </a:solidFill>
                <a:latin typeface="Merriweather"/>
                <a:ea typeface="Merriweather"/>
                <a:cs typeface="Merriweather"/>
                <a:sym typeface="Merriweather"/>
              </a:defRPr>
            </a:lvl9pPr>
          </a:lstStyle>
          <a:p/>
        </p:txBody>
      </p:sp>
      <p:sp>
        <p:nvSpPr>
          <p:cNvPr id="19" name="Google Shape;19;p3"/>
          <p:cNvSpPr txBox="1"/>
          <p:nvPr>
            <p:ph type="title"/>
          </p:nvPr>
        </p:nvSpPr>
        <p:spPr>
          <a:xfrm>
            <a:off x="358776" y="366639"/>
            <a:ext cx="7167440" cy="360000"/>
          </a:xfrm>
          <a:prstGeom prst="rect">
            <a:avLst/>
          </a:prstGeom>
          <a:noFill/>
          <a:ln>
            <a:noFill/>
          </a:ln>
        </p:spPr>
        <p:txBody>
          <a:bodyPr anchorCtr="0" anchor="ctr" bIns="45700" lIns="91425" spcFirstLastPara="1" rIns="91425" wrap="square" tIns="45700">
            <a:noAutofit/>
          </a:bodyPr>
          <a:lstStyle>
            <a:lvl1pPr lvl="0" marR="0" rtl="0" algn="l">
              <a:lnSpc>
                <a:spcPct val="125000"/>
              </a:lnSpc>
              <a:spcBef>
                <a:spcPts val="0"/>
              </a:spcBef>
              <a:spcAft>
                <a:spcPts val="0"/>
              </a:spcAft>
              <a:buClr>
                <a:srgbClr val="6AA84F"/>
              </a:buClr>
              <a:buSzPts val="1400"/>
              <a:buFont typeface="Roboto"/>
              <a:buNone/>
              <a:defRPr i="0" sz="2400" u="none" cap="none" strike="noStrike">
                <a:solidFill>
                  <a:srgbClr val="6AA84F"/>
                </a:solidFill>
                <a:latin typeface="Roboto"/>
                <a:ea typeface="Roboto"/>
                <a:cs typeface="Roboto"/>
                <a:sym typeface="Roboto"/>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20" name="Google Shape;20;p3"/>
          <p:cNvSpPr txBox="1"/>
          <p:nvPr>
            <p:ph idx="12" type="sldNum"/>
          </p:nvPr>
        </p:nvSpPr>
        <p:spPr>
          <a:xfrm>
            <a:off x="8239125" y="6441929"/>
            <a:ext cx="563816" cy="358921"/>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und Inhalt zweispaltig">
  <p:cSld name="Titel und Inhalt zweispaltig">
    <p:spTree>
      <p:nvGrpSpPr>
        <p:cNvPr id="21" name="Shape 21"/>
        <p:cNvGrpSpPr/>
        <p:nvPr/>
      </p:nvGrpSpPr>
      <p:grpSpPr>
        <a:xfrm>
          <a:off x="0" y="0"/>
          <a:ext cx="0" cy="0"/>
          <a:chOff x="0" y="0"/>
          <a:chExt cx="0" cy="0"/>
        </a:xfrm>
      </p:grpSpPr>
      <p:sp>
        <p:nvSpPr>
          <p:cNvPr id="22" name="Google Shape;22;p4"/>
          <p:cNvSpPr txBox="1"/>
          <p:nvPr>
            <p:ph type="title"/>
          </p:nvPr>
        </p:nvSpPr>
        <p:spPr>
          <a:xfrm>
            <a:off x="358776" y="366639"/>
            <a:ext cx="7167440" cy="360000"/>
          </a:xfrm>
          <a:prstGeom prst="rect">
            <a:avLst/>
          </a:prstGeom>
          <a:noFill/>
          <a:ln>
            <a:noFill/>
          </a:ln>
        </p:spPr>
        <p:txBody>
          <a:bodyPr anchorCtr="0" anchor="ctr" bIns="45700" lIns="91425" spcFirstLastPara="1" rIns="91425" wrap="square" tIns="45700">
            <a:noAutofit/>
          </a:bodyPr>
          <a:lstStyle>
            <a:lvl1pPr lvl="0" marR="0" rtl="0" algn="l">
              <a:lnSpc>
                <a:spcPct val="125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23" name="Google Shape;23;p4"/>
          <p:cNvSpPr txBox="1"/>
          <p:nvPr>
            <p:ph idx="1" type="body"/>
          </p:nvPr>
        </p:nvSpPr>
        <p:spPr>
          <a:xfrm>
            <a:off x="358775" y="1267199"/>
            <a:ext cx="4186491" cy="50004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5000"/>
              </a:lnSpc>
              <a:spcBef>
                <a:spcPts val="0"/>
              </a:spcBef>
              <a:spcAft>
                <a:spcPts val="0"/>
              </a:spcAft>
              <a:buClr>
                <a:schemeClr val="dk2"/>
              </a:buClr>
              <a:buSzPts val="2000"/>
              <a:buFont typeface="Noto Sans Symbols"/>
              <a:buChar char="▪"/>
              <a:defRPr b="0" i="0" sz="2000" u="none" cap="none" strike="noStrike">
                <a:solidFill>
                  <a:schemeClr val="dk1"/>
                </a:solidFill>
                <a:latin typeface="Arial"/>
                <a:ea typeface="Arial"/>
                <a:cs typeface="Arial"/>
                <a:sym typeface="Arial"/>
              </a:defRPr>
            </a:lvl1pPr>
            <a:lvl2pPr indent="-342900" lvl="1" marL="914400" marR="0" rtl="0" algn="l">
              <a:lnSpc>
                <a:spcPct val="125000"/>
              </a:lnSpc>
              <a:spcBef>
                <a:spcPts val="0"/>
              </a:spcBef>
              <a:spcAft>
                <a:spcPts val="0"/>
              </a:spcAft>
              <a:buClr>
                <a:schemeClr val="dk2"/>
              </a:buClr>
              <a:buSzPts val="1800"/>
              <a:buFont typeface="Noto Sans Symbols"/>
              <a:buChar char="▪"/>
              <a:defRPr b="0" i="0" sz="1800" u="none" cap="none" strike="noStrike">
                <a:solidFill>
                  <a:schemeClr val="dk1"/>
                </a:solidFill>
                <a:latin typeface="Arial"/>
                <a:ea typeface="Arial"/>
                <a:cs typeface="Arial"/>
                <a:sym typeface="Arial"/>
              </a:defRPr>
            </a:lvl2pPr>
            <a:lvl3pPr indent="-330200" lvl="2" marL="1371600" marR="0" rtl="0" algn="l">
              <a:lnSpc>
                <a:spcPct val="125000"/>
              </a:lnSpc>
              <a:spcBef>
                <a:spcPts val="0"/>
              </a:spcBef>
              <a:spcAft>
                <a:spcPts val="0"/>
              </a:spcAft>
              <a:buClr>
                <a:schemeClr val="dk2"/>
              </a:buClr>
              <a:buSzPts val="1600"/>
              <a:buFont typeface="Noto Sans Symbols"/>
              <a:buChar char="▪"/>
              <a:defRPr b="0" i="0" sz="16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4pPr>
            <a:lvl5pPr indent="-304800" lvl="4" marL="2286000" marR="0" rtl="0" algn="l">
              <a:lnSpc>
                <a:spcPct val="125000"/>
              </a:lnSpc>
              <a:spcBef>
                <a:spcPts val="0"/>
              </a:spcBef>
              <a:spcAft>
                <a:spcPts val="0"/>
              </a:spcAft>
              <a:buClr>
                <a:schemeClr val="dk2"/>
              </a:buClr>
              <a:buSzPts val="1200"/>
              <a:buFont typeface="Noto Sans Symbols"/>
              <a:buChar char="▪"/>
              <a:defRPr b="0" i="0" sz="1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8239125" y="6441929"/>
            <a:ext cx="563816" cy="358921"/>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25" name="Google Shape;25;p4"/>
          <p:cNvSpPr txBox="1"/>
          <p:nvPr>
            <p:ph idx="2" type="body"/>
          </p:nvPr>
        </p:nvSpPr>
        <p:spPr>
          <a:xfrm>
            <a:off x="4592386" y="1267199"/>
            <a:ext cx="4186491" cy="50004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5000"/>
              </a:lnSpc>
              <a:spcBef>
                <a:spcPts val="0"/>
              </a:spcBef>
              <a:spcAft>
                <a:spcPts val="0"/>
              </a:spcAft>
              <a:buClr>
                <a:schemeClr val="dk2"/>
              </a:buClr>
              <a:buSzPts val="2000"/>
              <a:buFont typeface="Noto Sans Symbols"/>
              <a:buChar char="▪"/>
              <a:defRPr b="0" i="0" sz="2000" u="none" cap="none" strike="noStrike">
                <a:solidFill>
                  <a:schemeClr val="dk1"/>
                </a:solidFill>
                <a:latin typeface="Arial"/>
                <a:ea typeface="Arial"/>
                <a:cs typeface="Arial"/>
                <a:sym typeface="Arial"/>
              </a:defRPr>
            </a:lvl1pPr>
            <a:lvl2pPr indent="-342900" lvl="1" marL="914400" marR="0" rtl="0" algn="l">
              <a:lnSpc>
                <a:spcPct val="125000"/>
              </a:lnSpc>
              <a:spcBef>
                <a:spcPts val="0"/>
              </a:spcBef>
              <a:spcAft>
                <a:spcPts val="0"/>
              </a:spcAft>
              <a:buClr>
                <a:schemeClr val="dk2"/>
              </a:buClr>
              <a:buSzPts val="1800"/>
              <a:buFont typeface="Noto Sans Symbols"/>
              <a:buChar char="▪"/>
              <a:defRPr b="0" i="0" sz="1800" u="none" cap="none" strike="noStrike">
                <a:solidFill>
                  <a:schemeClr val="dk1"/>
                </a:solidFill>
                <a:latin typeface="Arial"/>
                <a:ea typeface="Arial"/>
                <a:cs typeface="Arial"/>
                <a:sym typeface="Arial"/>
              </a:defRPr>
            </a:lvl2pPr>
            <a:lvl3pPr indent="-330200" lvl="2" marL="1371600" marR="0" rtl="0" algn="l">
              <a:lnSpc>
                <a:spcPct val="125000"/>
              </a:lnSpc>
              <a:spcBef>
                <a:spcPts val="0"/>
              </a:spcBef>
              <a:spcAft>
                <a:spcPts val="0"/>
              </a:spcAft>
              <a:buClr>
                <a:schemeClr val="dk2"/>
              </a:buClr>
              <a:buSzPts val="1600"/>
              <a:buFont typeface="Noto Sans Symbols"/>
              <a:buChar char="▪"/>
              <a:defRPr b="0" i="0" sz="16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4pPr>
            <a:lvl5pPr indent="-304800" lvl="4" marL="2286000" marR="0" rtl="0" algn="l">
              <a:lnSpc>
                <a:spcPct val="125000"/>
              </a:lnSpc>
              <a:spcBef>
                <a:spcPts val="0"/>
              </a:spcBef>
              <a:spcAft>
                <a:spcPts val="0"/>
              </a:spcAft>
              <a:buClr>
                <a:schemeClr val="dk2"/>
              </a:buClr>
              <a:buSzPts val="1200"/>
              <a:buFont typeface="Noto Sans Symbols"/>
              <a:buChar char="▪"/>
              <a:defRPr b="0" i="0" sz="1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Folie mit Untertitel">
  <p:cSld name="2_Folie mit Untertitel">
    <p:spTree>
      <p:nvGrpSpPr>
        <p:cNvPr id="26" name="Shape 26"/>
        <p:cNvGrpSpPr/>
        <p:nvPr/>
      </p:nvGrpSpPr>
      <p:grpSpPr>
        <a:xfrm>
          <a:off x="0" y="0"/>
          <a:ext cx="0" cy="0"/>
          <a:chOff x="0" y="0"/>
          <a:chExt cx="0" cy="0"/>
        </a:xfrm>
      </p:grpSpPr>
      <p:sp>
        <p:nvSpPr>
          <p:cNvPr id="27" name="Google Shape;27;p5"/>
          <p:cNvSpPr txBox="1"/>
          <p:nvPr>
            <p:ph type="title"/>
          </p:nvPr>
        </p:nvSpPr>
        <p:spPr>
          <a:xfrm>
            <a:off x="358776" y="366639"/>
            <a:ext cx="7167440" cy="360000"/>
          </a:xfrm>
          <a:prstGeom prst="rect">
            <a:avLst/>
          </a:prstGeom>
          <a:noFill/>
          <a:ln>
            <a:noFill/>
          </a:ln>
        </p:spPr>
        <p:txBody>
          <a:bodyPr anchorCtr="0" anchor="ctr" bIns="45700" lIns="91425" spcFirstLastPara="1" rIns="91425" wrap="square" tIns="45700">
            <a:noAutofit/>
          </a:bodyPr>
          <a:lstStyle>
            <a:lvl1pPr lvl="0" marR="0" rtl="0" algn="l">
              <a:lnSpc>
                <a:spcPct val="125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dk2"/>
                </a:solidFill>
                <a:latin typeface="Arial"/>
                <a:ea typeface="Arial"/>
                <a:cs typeface="Arial"/>
                <a:sym typeface="Arial"/>
              </a:defRPr>
            </a:lvl9pPr>
          </a:lstStyle>
          <a:p/>
        </p:txBody>
      </p:sp>
      <p:sp>
        <p:nvSpPr>
          <p:cNvPr id="28" name="Google Shape;28;p5"/>
          <p:cNvSpPr txBox="1"/>
          <p:nvPr>
            <p:ph idx="1" type="body"/>
          </p:nvPr>
        </p:nvSpPr>
        <p:spPr>
          <a:xfrm>
            <a:off x="359999" y="786011"/>
            <a:ext cx="8420463" cy="308513"/>
          </a:xfrm>
          <a:prstGeom prst="rect">
            <a:avLst/>
          </a:prstGeom>
          <a:noFill/>
          <a:ln>
            <a:noFill/>
          </a:ln>
        </p:spPr>
        <p:txBody>
          <a:bodyPr anchorCtr="0" anchor="t" bIns="45700" lIns="0" spcFirstLastPara="1" rIns="91425" wrap="square" tIns="36000">
            <a:noAutofit/>
          </a:bodyPr>
          <a:lstStyle>
            <a:lvl1pPr indent="-228600" lvl="0" marL="457200" marR="0" rtl="0" algn="l">
              <a:lnSpc>
                <a:spcPct val="100000"/>
              </a:lnSpc>
              <a:spcBef>
                <a:spcPts val="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30200" lvl="1" marL="9144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125000"/>
              </a:lnSpc>
              <a:spcBef>
                <a:spcPts val="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 name="Google Shape;29;p5"/>
          <p:cNvSpPr txBox="1"/>
          <p:nvPr>
            <p:ph idx="12" type="sldNum"/>
          </p:nvPr>
        </p:nvSpPr>
        <p:spPr>
          <a:xfrm>
            <a:off x="8239125" y="6441929"/>
            <a:ext cx="563816" cy="358921"/>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30" name="Google Shape;30;p5"/>
          <p:cNvSpPr txBox="1"/>
          <p:nvPr>
            <p:ph idx="2" type="body"/>
          </p:nvPr>
        </p:nvSpPr>
        <p:spPr>
          <a:xfrm>
            <a:off x="358775" y="1266092"/>
            <a:ext cx="8421688" cy="500150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5000"/>
              </a:lnSpc>
              <a:spcBef>
                <a:spcPts val="0"/>
              </a:spcBef>
              <a:spcAft>
                <a:spcPts val="0"/>
              </a:spcAft>
              <a:buClr>
                <a:schemeClr val="dk2"/>
              </a:buClr>
              <a:buSzPts val="2000"/>
              <a:buFont typeface="Noto Sans Symbols"/>
              <a:buChar char="▪"/>
              <a:defRPr b="0" i="0" sz="2000" u="none" cap="none" strike="noStrike">
                <a:solidFill>
                  <a:schemeClr val="dk1"/>
                </a:solidFill>
                <a:latin typeface="Arial"/>
                <a:ea typeface="Arial"/>
                <a:cs typeface="Arial"/>
                <a:sym typeface="Arial"/>
              </a:defRPr>
            </a:lvl1pPr>
            <a:lvl2pPr indent="-342900" lvl="1" marL="914400" marR="0" rtl="0" algn="l">
              <a:lnSpc>
                <a:spcPct val="125000"/>
              </a:lnSpc>
              <a:spcBef>
                <a:spcPts val="0"/>
              </a:spcBef>
              <a:spcAft>
                <a:spcPts val="0"/>
              </a:spcAft>
              <a:buClr>
                <a:schemeClr val="dk2"/>
              </a:buClr>
              <a:buSzPts val="1800"/>
              <a:buFont typeface="Noto Sans Symbols"/>
              <a:buChar char="▪"/>
              <a:defRPr b="0" i="0" sz="1800" u="none" cap="none" strike="noStrike">
                <a:solidFill>
                  <a:schemeClr val="dk1"/>
                </a:solidFill>
                <a:latin typeface="Arial"/>
                <a:ea typeface="Arial"/>
                <a:cs typeface="Arial"/>
                <a:sym typeface="Arial"/>
              </a:defRPr>
            </a:lvl2pPr>
            <a:lvl3pPr indent="-330200" lvl="2" marL="1371600" marR="0" rtl="0" algn="l">
              <a:lnSpc>
                <a:spcPct val="125000"/>
              </a:lnSpc>
              <a:spcBef>
                <a:spcPts val="0"/>
              </a:spcBef>
              <a:spcAft>
                <a:spcPts val="0"/>
              </a:spcAft>
              <a:buClr>
                <a:schemeClr val="dk2"/>
              </a:buClr>
              <a:buSzPts val="1600"/>
              <a:buFont typeface="Noto Sans Symbols"/>
              <a:buChar char="▪"/>
              <a:defRPr b="0" i="0" sz="1600" u="none" cap="none" strike="noStrike">
                <a:solidFill>
                  <a:schemeClr val="dk1"/>
                </a:solidFill>
                <a:latin typeface="Arial"/>
                <a:ea typeface="Arial"/>
                <a:cs typeface="Arial"/>
                <a:sym typeface="Arial"/>
              </a:defRPr>
            </a:lvl3pPr>
            <a:lvl4pPr indent="-317500" lvl="3" marL="1828800" marR="0" rtl="0" algn="l">
              <a:lnSpc>
                <a:spcPct val="125000"/>
              </a:lnSpc>
              <a:spcBef>
                <a:spcPts val="0"/>
              </a:spcBef>
              <a:spcAft>
                <a:spcPts val="0"/>
              </a:spcAft>
              <a:buClr>
                <a:schemeClr val="dk2"/>
              </a:buClr>
              <a:buSzPts val="1400"/>
              <a:buFont typeface="Noto Sans Symbols"/>
              <a:buChar char="▪"/>
              <a:defRPr b="0" i="0" sz="1400" u="none" cap="none" strike="noStrike">
                <a:solidFill>
                  <a:schemeClr val="dk1"/>
                </a:solidFill>
                <a:latin typeface="Arial"/>
                <a:ea typeface="Arial"/>
                <a:cs typeface="Arial"/>
                <a:sym typeface="Arial"/>
              </a:defRPr>
            </a:lvl4pPr>
            <a:lvl5pPr indent="-304800" lvl="4" marL="2286000" marR="0" rtl="0" algn="l">
              <a:lnSpc>
                <a:spcPct val="125000"/>
              </a:lnSpc>
              <a:spcBef>
                <a:spcPts val="0"/>
              </a:spcBef>
              <a:spcAft>
                <a:spcPts val="0"/>
              </a:spcAft>
              <a:buClr>
                <a:schemeClr val="dk2"/>
              </a:buClr>
              <a:buSzPts val="1200"/>
              <a:buFont typeface="Noto Sans Symbols"/>
              <a:buChar char="▪"/>
              <a:defRPr b="0" i="0" sz="1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20150416 tum logo blau png final.png" id="10" name="Google Shape;10;p1"/>
          <p:cNvPicPr preferRelativeResize="0"/>
          <p:nvPr/>
        </p:nvPicPr>
        <p:blipFill rotWithShape="1">
          <a:blip r:embed="rId1">
            <a:alphaModFix/>
          </a:blip>
          <a:srcRect b="0" l="0" r="0" t="0"/>
          <a:stretch/>
        </p:blipFill>
        <p:spPr>
          <a:xfrm>
            <a:off x="8218411" y="324685"/>
            <a:ext cx="608352" cy="320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hyperlink" Target="https://github.com/christopherbatty/SDFGen" TargetMode="External"/><Relationship Id="rId6" Type="http://schemas.openxmlformats.org/officeDocument/2006/relationships/image" Target="../media/image16.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6.png"/><Relationship Id="rId5" Type="http://schemas.openxmlformats.org/officeDocument/2006/relationships/image" Target="../media/image19.png"/><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36.png"/><Relationship Id="rId5" Type="http://schemas.openxmlformats.org/officeDocument/2006/relationships/image" Target="../media/image19.png"/><Relationship Id="rId6"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0" Type="http://schemas.openxmlformats.org/officeDocument/2006/relationships/image" Target="../media/image43.png"/><Relationship Id="rId11" Type="http://schemas.openxmlformats.org/officeDocument/2006/relationships/image" Target="../media/image37.png"/><Relationship Id="rId10" Type="http://schemas.openxmlformats.org/officeDocument/2006/relationships/image" Target="../media/image46.png"/><Relationship Id="rId13" Type="http://schemas.openxmlformats.org/officeDocument/2006/relationships/image" Target="../media/image40.png"/><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0.png"/><Relationship Id="rId9" Type="http://schemas.openxmlformats.org/officeDocument/2006/relationships/image" Target="../media/image31.png"/><Relationship Id="rId15" Type="http://schemas.openxmlformats.org/officeDocument/2006/relationships/image" Target="../media/image41.png"/><Relationship Id="rId14" Type="http://schemas.openxmlformats.org/officeDocument/2006/relationships/image" Target="../media/image34.png"/><Relationship Id="rId17" Type="http://schemas.openxmlformats.org/officeDocument/2006/relationships/image" Target="../media/image39.png"/><Relationship Id="rId16" Type="http://schemas.openxmlformats.org/officeDocument/2006/relationships/image" Target="../media/image54.png"/><Relationship Id="rId5" Type="http://schemas.openxmlformats.org/officeDocument/2006/relationships/image" Target="../media/image51.png"/><Relationship Id="rId19" Type="http://schemas.openxmlformats.org/officeDocument/2006/relationships/image" Target="../media/image48.png"/><Relationship Id="rId6" Type="http://schemas.openxmlformats.org/officeDocument/2006/relationships/image" Target="../media/image33.png"/><Relationship Id="rId18" Type="http://schemas.openxmlformats.org/officeDocument/2006/relationships/image" Target="../media/image45.png"/><Relationship Id="rId7" Type="http://schemas.openxmlformats.org/officeDocument/2006/relationships/image" Target="../media/image35.png"/><Relationship Id="rId8"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50.png"/><Relationship Id="rId13" Type="http://schemas.openxmlformats.org/officeDocument/2006/relationships/image" Target="../media/image13.png"/><Relationship Id="rId12"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51.png"/><Relationship Id="rId9" Type="http://schemas.openxmlformats.org/officeDocument/2006/relationships/image" Target="../media/image47.png"/><Relationship Id="rId15" Type="http://schemas.openxmlformats.org/officeDocument/2006/relationships/image" Target="../media/image66.png"/><Relationship Id="rId14" Type="http://schemas.openxmlformats.org/officeDocument/2006/relationships/image" Target="../media/image61.png"/><Relationship Id="rId17" Type="http://schemas.openxmlformats.org/officeDocument/2006/relationships/image" Target="../media/image70.png"/><Relationship Id="rId16" Type="http://schemas.openxmlformats.org/officeDocument/2006/relationships/image" Target="../media/image71.png"/><Relationship Id="rId5" Type="http://schemas.openxmlformats.org/officeDocument/2006/relationships/image" Target="../media/image31.png"/><Relationship Id="rId6" Type="http://schemas.openxmlformats.org/officeDocument/2006/relationships/image" Target="../media/image46.png"/><Relationship Id="rId7" Type="http://schemas.openxmlformats.org/officeDocument/2006/relationships/image" Target="../media/image53.png"/><Relationship Id="rId8"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7.png"/><Relationship Id="rId13" Type="http://schemas.openxmlformats.org/officeDocument/2006/relationships/image" Target="../media/image65.png"/><Relationship Id="rId12" Type="http://schemas.openxmlformats.org/officeDocument/2006/relationships/image" Target="../media/image62.png"/><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68.png"/><Relationship Id="rId5" Type="http://schemas.openxmlformats.org/officeDocument/2006/relationships/image" Target="../media/image63.png"/><Relationship Id="rId6" Type="http://schemas.openxmlformats.org/officeDocument/2006/relationships/image" Target="../media/image56.png"/><Relationship Id="rId7" Type="http://schemas.openxmlformats.org/officeDocument/2006/relationships/image" Target="../media/image58.png"/><Relationship Id="rId8"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9.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2.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hyperlink" Target="https://sketchfab.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program-ace.com/blog/photogrammetry-in-ar/"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arxiv.org/pdf/1603.08637.pdf"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arxiv.org/pdf/1901.05103.pdf" TargetMode="External"/><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arxiv.org/pdf/1704.00710.pdf" TargetMode="External"/><Relationship Id="rId4" Type="http://schemas.openxmlformats.org/officeDocument/2006/relationships/hyperlink" Target="https://arxiv.org/pdf/1704.00710.pdf" TargetMode="External"/><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 name="Shape 36"/>
        <p:cNvGrpSpPr/>
        <p:nvPr/>
      </p:nvGrpSpPr>
      <p:grpSpPr>
        <a:xfrm>
          <a:off x="0" y="0"/>
          <a:ext cx="0" cy="0"/>
          <a:chOff x="0" y="0"/>
          <a:chExt cx="0" cy="0"/>
        </a:xfrm>
      </p:grpSpPr>
      <p:sp>
        <p:nvSpPr>
          <p:cNvPr id="37" name="Google Shape;37;p7"/>
          <p:cNvSpPr txBox="1"/>
          <p:nvPr>
            <p:ph type="ctrTitle"/>
          </p:nvPr>
        </p:nvSpPr>
        <p:spPr>
          <a:xfrm>
            <a:off x="358775" y="1901826"/>
            <a:ext cx="8421600" cy="12375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rPr lang="de-DE">
                <a:solidFill>
                  <a:srgbClr val="6AA84F"/>
                </a:solidFill>
                <a:latin typeface="Roboto"/>
                <a:ea typeface="Roboto"/>
                <a:cs typeface="Roboto"/>
                <a:sym typeface="Roboto"/>
              </a:rPr>
              <a:t>Single View 3D Object Reconstruction</a:t>
            </a:r>
            <a:br>
              <a:rPr lang="de-DE">
                <a:solidFill>
                  <a:srgbClr val="6AA84F"/>
                </a:solidFill>
                <a:latin typeface="Roboto"/>
                <a:ea typeface="Roboto"/>
                <a:cs typeface="Roboto"/>
                <a:sym typeface="Roboto"/>
              </a:rPr>
            </a:br>
            <a:r>
              <a:rPr lang="de-DE" sz="1600">
                <a:solidFill>
                  <a:srgbClr val="6AA84F"/>
                </a:solidFill>
                <a:latin typeface="Roboto"/>
                <a:ea typeface="Roboto"/>
                <a:cs typeface="Roboto"/>
                <a:sym typeface="Roboto"/>
              </a:rPr>
              <a:t>(</a:t>
            </a:r>
            <a:r>
              <a:rPr lang="de-DE" sz="1600">
                <a:solidFill>
                  <a:srgbClr val="6AA84F"/>
                </a:solidFill>
                <a:latin typeface="Roboto"/>
                <a:ea typeface="Roboto"/>
                <a:cs typeface="Roboto"/>
                <a:sym typeface="Roboto"/>
              </a:rPr>
              <a:t>Guided Research</a:t>
            </a:r>
            <a:r>
              <a:rPr lang="de-DE" sz="1600">
                <a:solidFill>
                  <a:srgbClr val="6AA84F"/>
                </a:solidFill>
                <a:latin typeface="Roboto"/>
                <a:ea typeface="Roboto"/>
                <a:cs typeface="Roboto"/>
                <a:sym typeface="Roboto"/>
              </a:rPr>
              <a:t>)</a:t>
            </a:r>
            <a:endParaRPr sz="1600">
              <a:solidFill>
                <a:srgbClr val="6AA84F"/>
              </a:solidFill>
              <a:latin typeface="Roboto"/>
              <a:ea typeface="Roboto"/>
              <a:cs typeface="Roboto"/>
              <a:sym typeface="Roboto"/>
            </a:endParaRPr>
          </a:p>
        </p:txBody>
      </p:sp>
      <p:sp>
        <p:nvSpPr>
          <p:cNvPr id="38" name="Google Shape;38;p7"/>
          <p:cNvSpPr txBox="1"/>
          <p:nvPr>
            <p:ph idx="1" type="subTitle"/>
          </p:nvPr>
        </p:nvSpPr>
        <p:spPr>
          <a:xfrm>
            <a:off x="358775" y="3886200"/>
            <a:ext cx="4567800" cy="10587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600"/>
              <a:buFont typeface="Arial"/>
              <a:buNone/>
            </a:pPr>
            <a:r>
              <a:rPr b="1" lang="de-DE">
                <a:solidFill>
                  <a:srgbClr val="666666"/>
                </a:solidFill>
                <a:latin typeface="Merriweather"/>
                <a:ea typeface="Merriweather"/>
                <a:cs typeface="Merriweather"/>
                <a:sym typeface="Merriweather"/>
              </a:rPr>
              <a:t>Parika Goel</a:t>
            </a:r>
            <a:endParaRPr b="1">
              <a:solidFill>
                <a:srgbClr val="666666"/>
              </a:solidFill>
              <a:latin typeface="Merriweather"/>
              <a:ea typeface="Merriweather"/>
              <a:cs typeface="Merriweather"/>
              <a:sym typeface="Merriweather"/>
            </a:endParaRPr>
          </a:p>
          <a:p>
            <a:pPr indent="0" lvl="0" marL="0" rtl="0" algn="l">
              <a:lnSpc>
                <a:spcPct val="80000"/>
              </a:lnSpc>
              <a:spcBef>
                <a:spcPts val="800"/>
              </a:spcBef>
              <a:spcAft>
                <a:spcPts val="0"/>
              </a:spcAft>
              <a:buClr>
                <a:schemeClr val="dk1"/>
              </a:buClr>
              <a:buSzPts val="1600"/>
              <a:buFont typeface="Arial"/>
              <a:buNone/>
            </a:pPr>
            <a:r>
              <a:rPr b="1" lang="de-DE">
                <a:solidFill>
                  <a:srgbClr val="666666"/>
                </a:solidFill>
                <a:latin typeface="Merriweather"/>
                <a:ea typeface="Merriweather"/>
                <a:cs typeface="Merriweather"/>
                <a:sym typeface="Merriweather"/>
              </a:rPr>
              <a:t>Advisor : Dr. Angela Dai</a:t>
            </a:r>
            <a:endParaRPr b="1">
              <a:solidFill>
                <a:srgbClr val="666666"/>
              </a:solidFill>
              <a:latin typeface="Merriweather"/>
              <a:ea typeface="Merriweather"/>
              <a:cs typeface="Merriweather"/>
              <a:sym typeface="Merriweather"/>
            </a:endParaRPr>
          </a:p>
          <a:p>
            <a:pPr indent="0" lvl="0" marL="0" rtl="0" algn="l">
              <a:lnSpc>
                <a:spcPct val="80000"/>
              </a:lnSpc>
              <a:spcBef>
                <a:spcPts val="800"/>
              </a:spcBef>
              <a:spcAft>
                <a:spcPts val="0"/>
              </a:spcAft>
              <a:buClr>
                <a:schemeClr val="dk1"/>
              </a:buClr>
              <a:buSzPts val="1600"/>
              <a:buFont typeface="Arial"/>
              <a:buNone/>
            </a:pPr>
            <a:r>
              <a:rPr b="1" lang="de-DE">
                <a:solidFill>
                  <a:srgbClr val="666666"/>
                </a:solidFill>
                <a:latin typeface="Merriweather"/>
                <a:ea typeface="Merriweather"/>
                <a:cs typeface="Merriweather"/>
                <a:sym typeface="Merriweather"/>
              </a:rPr>
              <a:t>Supervisor</a:t>
            </a:r>
            <a:r>
              <a:rPr b="1" lang="de-DE">
                <a:solidFill>
                  <a:srgbClr val="666666"/>
                </a:solidFill>
                <a:latin typeface="Merriweather"/>
                <a:ea typeface="Merriweather"/>
                <a:cs typeface="Merriweather"/>
                <a:sym typeface="Merriweather"/>
              </a:rPr>
              <a:t> : </a:t>
            </a:r>
            <a:r>
              <a:rPr b="1" lang="de-DE">
                <a:solidFill>
                  <a:srgbClr val="666666"/>
                </a:solidFill>
                <a:highlight>
                  <a:srgbClr val="FFFFFF"/>
                </a:highlight>
                <a:latin typeface="Merriweather"/>
                <a:ea typeface="Merriweather"/>
                <a:cs typeface="Merriweather"/>
                <a:sym typeface="Merriweather"/>
              </a:rPr>
              <a:t>Prof. Dr. Matthias Nießner</a:t>
            </a:r>
            <a:endParaRPr b="1">
              <a:solidFill>
                <a:srgbClr val="666666"/>
              </a:solidFill>
              <a:latin typeface="Merriweather"/>
              <a:ea typeface="Merriweather"/>
              <a:cs typeface="Merriweather"/>
              <a:sym typeface="Merriweather"/>
            </a:endParaRPr>
          </a:p>
          <a:p>
            <a:pPr indent="0" lvl="0" marL="0" rtl="0" algn="l">
              <a:lnSpc>
                <a:spcPct val="80000"/>
              </a:lnSpc>
              <a:spcBef>
                <a:spcPts val="800"/>
              </a:spcBef>
              <a:spcAft>
                <a:spcPts val="0"/>
              </a:spcAft>
              <a:buClr>
                <a:schemeClr val="dk1"/>
              </a:buClr>
              <a:buSzPts val="1600"/>
              <a:buFont typeface="Arial"/>
              <a:buNone/>
            </a:pPr>
            <a:r>
              <a:t/>
            </a:r>
            <a:endParaRPr>
              <a:solidFill>
                <a:srgbClr val="666666"/>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6"/>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Contribution</a:t>
            </a:r>
            <a:endParaRPr/>
          </a:p>
        </p:txBody>
      </p:sp>
      <p:sp>
        <p:nvSpPr>
          <p:cNvPr id="143" name="Google Shape;143;p16"/>
          <p:cNvSpPr txBox="1"/>
          <p:nvPr/>
        </p:nvSpPr>
        <p:spPr>
          <a:xfrm>
            <a:off x="466175" y="1305775"/>
            <a:ext cx="8271300" cy="3104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Comparison of Occupancy Grid and Distance Field Representation for the task of 3D Reconstruction</a:t>
            </a:r>
            <a:endParaRPr sz="1500">
              <a:solidFill>
                <a:srgbClr val="666666"/>
              </a:solidFill>
              <a:latin typeface="Merriweather"/>
              <a:ea typeface="Merriweather"/>
              <a:cs typeface="Merriweather"/>
              <a:sym typeface="Merriweather"/>
            </a:endParaRPr>
          </a:p>
          <a:p>
            <a:pPr indent="0" lvl="0" marL="457200" rtl="0" algn="l">
              <a:spcBef>
                <a:spcPts val="0"/>
              </a:spcBef>
              <a:spcAft>
                <a:spcPts val="0"/>
              </a:spcAft>
              <a:buNone/>
            </a:pPr>
            <a:r>
              <a:t/>
            </a:r>
            <a:endParaRPr sz="1500">
              <a:solidFill>
                <a:srgbClr val="666666"/>
              </a:solidFill>
              <a:latin typeface="Merriweather"/>
              <a:ea typeface="Merriweather"/>
              <a:cs typeface="Merriweather"/>
              <a:sym typeface="Merriweather"/>
            </a:endParaRPr>
          </a:p>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Comparison of two network architectures (Net3D vs UNet3D) for the task of 3D Reconstruction</a:t>
            </a:r>
            <a:endParaRPr sz="1500">
              <a:solidFill>
                <a:srgbClr val="666666"/>
              </a:solidFill>
              <a:latin typeface="Merriweather"/>
              <a:ea typeface="Merriweather"/>
              <a:cs typeface="Merriweather"/>
              <a:sym typeface="Merriweather"/>
            </a:endParaRPr>
          </a:p>
        </p:txBody>
      </p:sp>
      <p:sp>
        <p:nvSpPr>
          <p:cNvPr id="144" name="Google Shape;144;p16"/>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7"/>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Data Generation</a:t>
            </a:r>
            <a:endParaRPr/>
          </a:p>
        </p:txBody>
      </p:sp>
      <p:pic>
        <p:nvPicPr>
          <p:cNvPr id="151" name="Google Shape;151;p17"/>
          <p:cNvPicPr preferRelativeResize="0"/>
          <p:nvPr/>
        </p:nvPicPr>
        <p:blipFill>
          <a:blip r:embed="rId3">
            <a:alphaModFix/>
          </a:blip>
          <a:stretch>
            <a:fillRect/>
          </a:stretch>
        </p:blipFill>
        <p:spPr>
          <a:xfrm>
            <a:off x="823574" y="1877319"/>
            <a:ext cx="2217899" cy="2014684"/>
          </a:xfrm>
          <a:prstGeom prst="rect">
            <a:avLst/>
          </a:prstGeom>
          <a:noFill/>
          <a:ln>
            <a:noFill/>
          </a:ln>
        </p:spPr>
      </p:pic>
      <p:pic>
        <p:nvPicPr>
          <p:cNvPr id="152" name="Google Shape;152;p17"/>
          <p:cNvPicPr preferRelativeResize="0"/>
          <p:nvPr/>
        </p:nvPicPr>
        <p:blipFill>
          <a:blip r:embed="rId4">
            <a:alphaModFix/>
          </a:blip>
          <a:stretch>
            <a:fillRect/>
          </a:stretch>
        </p:blipFill>
        <p:spPr>
          <a:xfrm>
            <a:off x="3522342" y="1792028"/>
            <a:ext cx="2355279" cy="2067011"/>
          </a:xfrm>
          <a:prstGeom prst="rect">
            <a:avLst/>
          </a:prstGeom>
          <a:noFill/>
          <a:ln>
            <a:noFill/>
          </a:ln>
        </p:spPr>
      </p:pic>
      <p:sp>
        <p:nvSpPr>
          <p:cNvPr id="153" name="Google Shape;153;p17"/>
          <p:cNvSpPr/>
          <p:nvPr/>
        </p:nvSpPr>
        <p:spPr>
          <a:xfrm>
            <a:off x="3030283" y="2635896"/>
            <a:ext cx="597661" cy="223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nvSpPr>
        <p:spPr>
          <a:xfrm>
            <a:off x="249375" y="982275"/>
            <a:ext cx="7989600" cy="634500"/>
          </a:xfrm>
          <a:prstGeom prst="rect">
            <a:avLst/>
          </a:prstGeom>
          <a:noFill/>
          <a:ln>
            <a:noFill/>
          </a:ln>
        </p:spPr>
        <p:txBody>
          <a:bodyPr anchorCtr="0" anchor="ctr" bIns="91425" lIns="91425" spcFirstLastPara="1" rIns="91425" wrap="square" tIns="91425">
            <a:noAutofit/>
          </a:bodyPr>
          <a:lstStyle/>
          <a:p>
            <a:pPr indent="0" lvl="0" marL="0" rtl="0" algn="ctr">
              <a:lnSpc>
                <a:spcPct val="125000"/>
              </a:lnSpc>
              <a:spcBef>
                <a:spcPts val="0"/>
              </a:spcBef>
              <a:spcAft>
                <a:spcPts val="0"/>
              </a:spcAft>
              <a:buNone/>
            </a:pPr>
            <a:r>
              <a:rPr lang="de-DE" sz="1500">
                <a:solidFill>
                  <a:srgbClr val="666666"/>
                </a:solidFill>
                <a:latin typeface="Merriweather"/>
                <a:ea typeface="Merriweather"/>
                <a:cs typeface="Merriweather"/>
                <a:sym typeface="Merriweather"/>
              </a:rPr>
              <a:t>Ground Truth: Voxelize shapenet table from .obj</a:t>
            </a:r>
            <a:endParaRPr sz="1500">
              <a:solidFill>
                <a:srgbClr val="666666"/>
              </a:solidFill>
              <a:latin typeface="Merriweather"/>
              <a:ea typeface="Merriweather"/>
              <a:cs typeface="Merriweather"/>
              <a:sym typeface="Merriweather"/>
            </a:endParaRPr>
          </a:p>
        </p:txBody>
      </p:sp>
      <p:sp>
        <p:nvSpPr>
          <p:cNvPr id="155" name="Google Shape;155;p17"/>
          <p:cNvSpPr txBox="1"/>
          <p:nvPr/>
        </p:nvSpPr>
        <p:spPr>
          <a:xfrm>
            <a:off x="128850" y="6463100"/>
            <a:ext cx="31983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100" u="sng">
                <a:solidFill>
                  <a:srgbClr val="666666"/>
                </a:solidFill>
                <a:hlinkClick r:id="rId5"/>
              </a:rPr>
              <a:t>https://github.com/christopherbatty/SDFGen</a:t>
            </a:r>
            <a:endParaRPr>
              <a:solidFill>
                <a:srgbClr val="666666"/>
              </a:solidFill>
            </a:endParaRPr>
          </a:p>
        </p:txBody>
      </p:sp>
      <p:pic>
        <p:nvPicPr>
          <p:cNvPr id="156" name="Google Shape;156;p17"/>
          <p:cNvPicPr preferRelativeResize="0"/>
          <p:nvPr/>
        </p:nvPicPr>
        <p:blipFill>
          <a:blip r:embed="rId6">
            <a:alphaModFix/>
          </a:blip>
          <a:stretch>
            <a:fillRect/>
          </a:stretch>
        </p:blipFill>
        <p:spPr>
          <a:xfrm>
            <a:off x="3694226" y="4150275"/>
            <a:ext cx="2038925" cy="2099976"/>
          </a:xfrm>
          <a:prstGeom prst="rect">
            <a:avLst/>
          </a:prstGeom>
          <a:noFill/>
          <a:ln>
            <a:noFill/>
          </a:ln>
        </p:spPr>
      </p:pic>
      <p:pic>
        <p:nvPicPr>
          <p:cNvPr id="157" name="Google Shape;157;p17"/>
          <p:cNvPicPr preferRelativeResize="0"/>
          <p:nvPr/>
        </p:nvPicPr>
        <p:blipFill>
          <a:blip r:embed="rId7">
            <a:alphaModFix/>
          </a:blip>
          <a:stretch>
            <a:fillRect/>
          </a:stretch>
        </p:blipFill>
        <p:spPr>
          <a:xfrm>
            <a:off x="5937499" y="4074075"/>
            <a:ext cx="2194050" cy="2225099"/>
          </a:xfrm>
          <a:prstGeom prst="rect">
            <a:avLst/>
          </a:prstGeom>
          <a:noFill/>
          <a:ln>
            <a:noFill/>
          </a:ln>
        </p:spPr>
      </p:pic>
      <p:sp>
        <p:nvSpPr>
          <p:cNvPr id="158" name="Google Shape;158;p17"/>
          <p:cNvSpPr/>
          <p:nvPr/>
        </p:nvSpPr>
        <p:spPr>
          <a:xfrm>
            <a:off x="5544883" y="4921896"/>
            <a:ext cx="597661" cy="223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Data Generation</a:t>
            </a:r>
            <a:endParaRPr/>
          </a:p>
        </p:txBody>
      </p:sp>
      <p:sp>
        <p:nvSpPr>
          <p:cNvPr id="166" name="Google Shape;166;p18"/>
          <p:cNvSpPr txBox="1"/>
          <p:nvPr/>
        </p:nvSpPr>
        <p:spPr>
          <a:xfrm>
            <a:off x="325575" y="906075"/>
            <a:ext cx="7989600" cy="634500"/>
          </a:xfrm>
          <a:prstGeom prst="rect">
            <a:avLst/>
          </a:prstGeom>
          <a:noFill/>
          <a:ln>
            <a:noFill/>
          </a:ln>
        </p:spPr>
        <p:txBody>
          <a:bodyPr anchorCtr="0" anchor="ctr" bIns="91425" lIns="91425" spcFirstLastPara="1" rIns="91425" wrap="square" tIns="91425">
            <a:noAutofit/>
          </a:bodyPr>
          <a:lstStyle/>
          <a:p>
            <a:pPr indent="0" lvl="0" marL="0" rtl="0" algn="ctr">
              <a:lnSpc>
                <a:spcPct val="125000"/>
              </a:lnSpc>
              <a:spcBef>
                <a:spcPts val="0"/>
              </a:spcBef>
              <a:spcAft>
                <a:spcPts val="0"/>
              </a:spcAft>
              <a:buNone/>
            </a:pPr>
            <a:r>
              <a:rPr lang="de-DE" sz="1500">
                <a:solidFill>
                  <a:srgbClr val="666666"/>
                </a:solidFill>
                <a:latin typeface="Merriweather"/>
                <a:ea typeface="Merriweather"/>
                <a:cs typeface="Merriweather"/>
                <a:sym typeface="Merriweather"/>
              </a:rPr>
              <a:t>3D Input : Generate Visual Cones from input 2D images</a:t>
            </a:r>
            <a:endParaRPr sz="1500">
              <a:solidFill>
                <a:srgbClr val="666666"/>
              </a:solidFill>
              <a:latin typeface="Merriweather"/>
              <a:ea typeface="Merriweather"/>
              <a:cs typeface="Merriweather"/>
              <a:sym typeface="Merriweather"/>
            </a:endParaRPr>
          </a:p>
        </p:txBody>
      </p:sp>
      <p:pic>
        <p:nvPicPr>
          <p:cNvPr id="167" name="Google Shape;167;p18"/>
          <p:cNvPicPr preferRelativeResize="0"/>
          <p:nvPr/>
        </p:nvPicPr>
        <p:blipFill>
          <a:blip r:embed="rId3">
            <a:alphaModFix/>
          </a:blip>
          <a:stretch>
            <a:fillRect/>
          </a:stretch>
        </p:blipFill>
        <p:spPr>
          <a:xfrm>
            <a:off x="1076804" y="1819180"/>
            <a:ext cx="2023528" cy="1899306"/>
          </a:xfrm>
          <a:prstGeom prst="rect">
            <a:avLst/>
          </a:prstGeom>
          <a:noFill/>
          <a:ln cap="flat" cmpd="sng" w="9525">
            <a:solidFill>
              <a:srgbClr val="B7B7B7"/>
            </a:solidFill>
            <a:prstDash val="solid"/>
            <a:round/>
            <a:headEnd len="sm" w="sm" type="none"/>
            <a:tailEnd len="sm" w="sm" type="none"/>
          </a:ln>
        </p:spPr>
      </p:pic>
      <p:pic>
        <p:nvPicPr>
          <p:cNvPr id="168" name="Google Shape;168;p18"/>
          <p:cNvPicPr preferRelativeResize="0"/>
          <p:nvPr/>
        </p:nvPicPr>
        <p:blipFill>
          <a:blip r:embed="rId4">
            <a:alphaModFix/>
          </a:blip>
          <a:stretch>
            <a:fillRect/>
          </a:stretch>
        </p:blipFill>
        <p:spPr>
          <a:xfrm>
            <a:off x="3646407" y="1803642"/>
            <a:ext cx="2239254" cy="1914846"/>
          </a:xfrm>
          <a:prstGeom prst="rect">
            <a:avLst/>
          </a:prstGeom>
          <a:noFill/>
          <a:ln cap="flat" cmpd="sng" w="9525">
            <a:solidFill>
              <a:srgbClr val="B7B7B7"/>
            </a:solidFill>
            <a:prstDash val="solid"/>
            <a:round/>
            <a:headEnd len="sm" w="sm" type="none"/>
            <a:tailEnd len="sm" w="sm" type="none"/>
          </a:ln>
        </p:spPr>
      </p:pic>
      <p:sp>
        <p:nvSpPr>
          <p:cNvPr id="169" name="Google Shape;169;p18"/>
          <p:cNvSpPr/>
          <p:nvPr/>
        </p:nvSpPr>
        <p:spPr>
          <a:xfrm>
            <a:off x="3229352" y="2635126"/>
            <a:ext cx="313421" cy="128172"/>
          </a:xfrm>
          <a:prstGeom prst="rightArrow">
            <a:avLst>
              <a:gd fmla="val 50000" name="adj1"/>
              <a:gd fmla="val 50000" name="adj2"/>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18"/>
          <p:cNvPicPr preferRelativeResize="0"/>
          <p:nvPr/>
        </p:nvPicPr>
        <p:blipFill>
          <a:blip r:embed="rId5">
            <a:alphaModFix/>
          </a:blip>
          <a:stretch>
            <a:fillRect/>
          </a:stretch>
        </p:blipFill>
        <p:spPr>
          <a:xfrm>
            <a:off x="3718875" y="4314225"/>
            <a:ext cx="1835300" cy="1959600"/>
          </a:xfrm>
          <a:prstGeom prst="rect">
            <a:avLst/>
          </a:prstGeom>
          <a:noFill/>
          <a:ln cap="flat" cmpd="sng" w="9525">
            <a:solidFill>
              <a:srgbClr val="B7B7B7"/>
            </a:solidFill>
            <a:prstDash val="solid"/>
            <a:round/>
            <a:headEnd len="sm" w="sm" type="none"/>
            <a:tailEnd len="sm" w="sm" type="none"/>
          </a:ln>
        </p:spPr>
      </p:pic>
      <p:sp>
        <p:nvSpPr>
          <p:cNvPr id="171" name="Google Shape;171;p18"/>
          <p:cNvSpPr/>
          <p:nvPr/>
        </p:nvSpPr>
        <p:spPr>
          <a:xfrm>
            <a:off x="5667752" y="5149726"/>
            <a:ext cx="313421" cy="128172"/>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18"/>
          <p:cNvPicPr preferRelativeResize="0"/>
          <p:nvPr/>
        </p:nvPicPr>
        <p:blipFill>
          <a:blip r:embed="rId6">
            <a:alphaModFix/>
          </a:blip>
          <a:stretch>
            <a:fillRect/>
          </a:stretch>
        </p:blipFill>
        <p:spPr>
          <a:xfrm>
            <a:off x="6076523" y="4276875"/>
            <a:ext cx="2289001" cy="1959600"/>
          </a:xfrm>
          <a:prstGeom prst="rect">
            <a:avLst/>
          </a:prstGeom>
          <a:noFill/>
          <a:ln cap="flat" cmpd="sng" w="9525">
            <a:solidFill>
              <a:srgbClr val="B7B7B7"/>
            </a:solidFill>
            <a:prstDash val="solid"/>
            <a:round/>
            <a:headEnd len="sm" w="sm" type="none"/>
            <a:tailEnd len="sm" w="sm" type="none"/>
          </a:ln>
        </p:spPr>
      </p:pic>
      <p:sp>
        <p:nvSpPr>
          <p:cNvPr id="173" name="Google Shape;173;p18"/>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Data Generation</a:t>
            </a:r>
            <a:endParaRPr/>
          </a:p>
        </p:txBody>
      </p:sp>
      <p:sp>
        <p:nvSpPr>
          <p:cNvPr id="180" name="Google Shape;180;p19"/>
          <p:cNvSpPr txBox="1"/>
          <p:nvPr/>
        </p:nvSpPr>
        <p:spPr>
          <a:xfrm>
            <a:off x="325575" y="906075"/>
            <a:ext cx="7989600" cy="634500"/>
          </a:xfrm>
          <a:prstGeom prst="rect">
            <a:avLst/>
          </a:prstGeom>
          <a:noFill/>
          <a:ln>
            <a:noFill/>
          </a:ln>
        </p:spPr>
        <p:txBody>
          <a:bodyPr anchorCtr="0" anchor="ctr" bIns="91425" lIns="91425" spcFirstLastPara="1" rIns="91425" wrap="square" tIns="91425">
            <a:noAutofit/>
          </a:bodyPr>
          <a:lstStyle/>
          <a:p>
            <a:pPr indent="0" lvl="0" marL="0" rtl="0" algn="ctr">
              <a:lnSpc>
                <a:spcPct val="125000"/>
              </a:lnSpc>
              <a:spcBef>
                <a:spcPts val="0"/>
              </a:spcBef>
              <a:spcAft>
                <a:spcPts val="0"/>
              </a:spcAft>
              <a:buNone/>
            </a:pPr>
            <a:r>
              <a:rPr lang="de-DE" sz="1500">
                <a:solidFill>
                  <a:srgbClr val="666666"/>
                </a:solidFill>
                <a:latin typeface="Merriweather"/>
                <a:ea typeface="Merriweather"/>
                <a:cs typeface="Merriweather"/>
                <a:sym typeface="Merriweather"/>
              </a:rPr>
              <a:t>3D Input : Generate Visual Cones from input 2D images</a:t>
            </a:r>
            <a:endParaRPr sz="1500">
              <a:solidFill>
                <a:srgbClr val="666666"/>
              </a:solidFill>
              <a:latin typeface="Merriweather"/>
              <a:ea typeface="Merriweather"/>
              <a:cs typeface="Merriweather"/>
              <a:sym typeface="Merriweather"/>
            </a:endParaRPr>
          </a:p>
        </p:txBody>
      </p:sp>
      <p:sp>
        <p:nvSpPr>
          <p:cNvPr id="181" name="Google Shape;181;p19"/>
          <p:cNvSpPr/>
          <p:nvPr/>
        </p:nvSpPr>
        <p:spPr>
          <a:xfrm>
            <a:off x="2801148" y="2278600"/>
            <a:ext cx="658783" cy="2412935"/>
          </a:xfrm>
          <a:custGeom>
            <a:rect b="b" l="l" r="r" t="t"/>
            <a:pathLst>
              <a:path extrusionOk="0" h="102124" w="52088">
                <a:moveTo>
                  <a:pt x="46301" y="4294"/>
                </a:moveTo>
                <a:lnTo>
                  <a:pt x="0" y="48355"/>
                </a:lnTo>
                <a:lnTo>
                  <a:pt x="1867" y="102124"/>
                </a:lnTo>
                <a:lnTo>
                  <a:pt x="52088" y="53022"/>
                </a:lnTo>
                <a:lnTo>
                  <a:pt x="51528" y="0"/>
                </a:lnTo>
                <a:close/>
              </a:path>
            </a:pathLst>
          </a:custGeom>
          <a:solidFill>
            <a:srgbClr val="FFFFFF"/>
          </a:solidFill>
          <a:ln cap="flat" cmpd="sng" w="19050">
            <a:solidFill>
              <a:srgbClr val="000000"/>
            </a:solidFill>
            <a:prstDash val="solid"/>
            <a:round/>
            <a:headEnd len="med" w="med" type="none"/>
            <a:tailEnd len="med" w="med" type="none"/>
          </a:ln>
        </p:spPr>
      </p:sp>
      <p:cxnSp>
        <p:nvCxnSpPr>
          <p:cNvPr id="182" name="Google Shape;182;p19"/>
          <p:cNvCxnSpPr/>
          <p:nvPr/>
        </p:nvCxnSpPr>
        <p:spPr>
          <a:xfrm>
            <a:off x="2184753" y="3423436"/>
            <a:ext cx="4099500" cy="928200"/>
          </a:xfrm>
          <a:prstGeom prst="straightConnector1">
            <a:avLst/>
          </a:prstGeom>
          <a:noFill/>
          <a:ln cap="flat" cmpd="sng" w="19050">
            <a:solidFill>
              <a:srgbClr val="000000"/>
            </a:solidFill>
            <a:prstDash val="solid"/>
            <a:round/>
            <a:headEnd len="med" w="med" type="none"/>
            <a:tailEnd len="med" w="med" type="triangle"/>
          </a:ln>
        </p:spPr>
      </p:cxnSp>
      <p:sp>
        <p:nvSpPr>
          <p:cNvPr id="183" name="Google Shape;183;p19"/>
          <p:cNvSpPr/>
          <p:nvPr/>
        </p:nvSpPr>
        <p:spPr>
          <a:xfrm>
            <a:off x="2994629" y="3571962"/>
            <a:ext cx="107700" cy="1155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rot="-4837041">
            <a:off x="1842456" y="3228951"/>
            <a:ext cx="390119" cy="318803"/>
          </a:xfrm>
          <a:prstGeom prst="trapezoid">
            <a:avLst>
              <a:gd fmla="val 25000" name="adj"/>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txBox="1"/>
          <p:nvPr/>
        </p:nvSpPr>
        <p:spPr>
          <a:xfrm>
            <a:off x="1419850" y="3665800"/>
            <a:ext cx="1419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DE" sz="2000">
                <a:latin typeface="Calibri"/>
                <a:ea typeface="Calibri"/>
                <a:cs typeface="Calibri"/>
                <a:sym typeface="Calibri"/>
              </a:rPr>
              <a:t>Camera</a:t>
            </a:r>
            <a:endParaRPr b="1" sz="2000">
              <a:latin typeface="Calibri"/>
              <a:ea typeface="Calibri"/>
              <a:cs typeface="Calibri"/>
              <a:sym typeface="Calibri"/>
            </a:endParaRPr>
          </a:p>
        </p:txBody>
      </p:sp>
      <p:sp>
        <p:nvSpPr>
          <p:cNvPr id="186" name="Google Shape;186;p19"/>
          <p:cNvSpPr txBox="1"/>
          <p:nvPr/>
        </p:nvSpPr>
        <p:spPr>
          <a:xfrm>
            <a:off x="2225258" y="4682695"/>
            <a:ext cx="15639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2000">
                <a:latin typeface="Calibri"/>
                <a:ea typeface="Calibri"/>
                <a:cs typeface="Calibri"/>
                <a:sym typeface="Calibri"/>
              </a:rPr>
              <a:t>Image Plane</a:t>
            </a:r>
            <a:endParaRPr b="1" sz="2000">
              <a:latin typeface="Calibri"/>
              <a:ea typeface="Calibri"/>
              <a:cs typeface="Calibri"/>
              <a:sym typeface="Calibri"/>
            </a:endParaRPr>
          </a:p>
        </p:txBody>
      </p:sp>
      <p:sp>
        <p:nvSpPr>
          <p:cNvPr id="187" name="Google Shape;187;p19"/>
          <p:cNvSpPr txBox="1"/>
          <p:nvPr/>
        </p:nvSpPr>
        <p:spPr>
          <a:xfrm>
            <a:off x="4244805" y="4519848"/>
            <a:ext cx="1419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DE" sz="2000">
                <a:latin typeface="Calibri"/>
                <a:ea typeface="Calibri"/>
                <a:cs typeface="Calibri"/>
                <a:sym typeface="Calibri"/>
              </a:rPr>
              <a:t>Voxel Grid</a:t>
            </a:r>
            <a:endParaRPr b="1" sz="2000">
              <a:latin typeface="Calibri"/>
              <a:ea typeface="Calibri"/>
              <a:cs typeface="Calibri"/>
              <a:sym typeface="Calibri"/>
            </a:endParaRPr>
          </a:p>
        </p:txBody>
      </p:sp>
      <p:sp>
        <p:nvSpPr>
          <p:cNvPr id="188" name="Google Shape;188;p19"/>
          <p:cNvSpPr txBox="1"/>
          <p:nvPr/>
        </p:nvSpPr>
        <p:spPr>
          <a:xfrm>
            <a:off x="5778518" y="4511098"/>
            <a:ext cx="19710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2000">
                <a:latin typeface="Calibri"/>
                <a:ea typeface="Calibri"/>
                <a:cs typeface="Calibri"/>
                <a:sym typeface="Calibri"/>
              </a:rPr>
              <a:t>Ray shot through </a:t>
            </a:r>
            <a:endParaRPr b="1" sz="2000">
              <a:latin typeface="Calibri"/>
              <a:ea typeface="Calibri"/>
              <a:cs typeface="Calibri"/>
              <a:sym typeface="Calibri"/>
            </a:endParaRPr>
          </a:p>
          <a:p>
            <a:pPr indent="0" lvl="0" marL="0" rtl="0" algn="ctr">
              <a:spcBef>
                <a:spcPts val="0"/>
              </a:spcBef>
              <a:spcAft>
                <a:spcPts val="0"/>
              </a:spcAft>
              <a:buNone/>
            </a:pPr>
            <a:r>
              <a:rPr b="1" lang="de-DE" sz="2000">
                <a:latin typeface="Calibri"/>
                <a:ea typeface="Calibri"/>
                <a:cs typeface="Calibri"/>
                <a:sym typeface="Calibri"/>
              </a:rPr>
              <a:t>the pixel</a:t>
            </a:r>
            <a:endParaRPr b="1" sz="2000">
              <a:latin typeface="Calibri"/>
              <a:ea typeface="Calibri"/>
              <a:cs typeface="Calibri"/>
              <a:sym typeface="Calibri"/>
            </a:endParaRPr>
          </a:p>
        </p:txBody>
      </p:sp>
      <p:grpSp>
        <p:nvGrpSpPr>
          <p:cNvPr id="189" name="Google Shape;189;p19"/>
          <p:cNvGrpSpPr/>
          <p:nvPr/>
        </p:nvGrpSpPr>
        <p:grpSpPr>
          <a:xfrm>
            <a:off x="4090132" y="2670147"/>
            <a:ext cx="1884679" cy="1768016"/>
            <a:chOff x="6289175" y="1772700"/>
            <a:chExt cx="1242700" cy="1156700"/>
          </a:xfrm>
        </p:grpSpPr>
        <p:grpSp>
          <p:nvGrpSpPr>
            <p:cNvPr id="190" name="Google Shape;190;p19"/>
            <p:cNvGrpSpPr/>
            <p:nvPr/>
          </p:nvGrpSpPr>
          <p:grpSpPr>
            <a:xfrm>
              <a:off x="6289763" y="2505150"/>
              <a:ext cx="1240350" cy="424250"/>
              <a:chOff x="6127900" y="1819350"/>
              <a:chExt cx="1240350" cy="424250"/>
            </a:xfrm>
          </p:grpSpPr>
          <p:grpSp>
            <p:nvGrpSpPr>
              <p:cNvPr id="191" name="Google Shape;191;p19"/>
              <p:cNvGrpSpPr/>
              <p:nvPr/>
            </p:nvGrpSpPr>
            <p:grpSpPr>
              <a:xfrm>
                <a:off x="6322825" y="1819350"/>
                <a:ext cx="1045425" cy="236400"/>
                <a:chOff x="6322825" y="1819350"/>
                <a:chExt cx="1045425" cy="236400"/>
              </a:xfrm>
            </p:grpSpPr>
            <p:sp>
              <p:nvSpPr>
                <p:cNvPr id="192" name="Google Shape;192;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9"/>
              <p:cNvGrpSpPr/>
              <p:nvPr/>
            </p:nvGrpSpPr>
            <p:grpSpPr>
              <a:xfrm>
                <a:off x="6257850" y="1881967"/>
                <a:ext cx="1045425" cy="236400"/>
                <a:chOff x="6322825" y="1819350"/>
                <a:chExt cx="1045425" cy="236400"/>
              </a:xfrm>
            </p:grpSpPr>
            <p:sp>
              <p:nvSpPr>
                <p:cNvPr id="199" name="Google Shape;199;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19"/>
              <p:cNvGrpSpPr/>
              <p:nvPr/>
            </p:nvGrpSpPr>
            <p:grpSpPr>
              <a:xfrm>
                <a:off x="6192875" y="1944583"/>
                <a:ext cx="1045425" cy="236400"/>
                <a:chOff x="6322825" y="1819350"/>
                <a:chExt cx="1045425" cy="236400"/>
              </a:xfrm>
            </p:grpSpPr>
            <p:sp>
              <p:nvSpPr>
                <p:cNvPr id="206" name="Google Shape;206;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9"/>
              <p:cNvGrpSpPr/>
              <p:nvPr/>
            </p:nvGrpSpPr>
            <p:grpSpPr>
              <a:xfrm>
                <a:off x="6127900" y="2007200"/>
                <a:ext cx="1045425" cy="236400"/>
                <a:chOff x="6322825" y="1819350"/>
                <a:chExt cx="1045425" cy="236400"/>
              </a:xfrm>
            </p:grpSpPr>
            <p:sp>
              <p:nvSpPr>
                <p:cNvPr id="213" name="Google Shape;213;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 name="Google Shape;219;p19"/>
            <p:cNvGrpSpPr/>
            <p:nvPr/>
          </p:nvGrpSpPr>
          <p:grpSpPr>
            <a:xfrm>
              <a:off x="6290350" y="2322038"/>
              <a:ext cx="1240350" cy="424250"/>
              <a:chOff x="6127900" y="1819350"/>
              <a:chExt cx="1240350" cy="424250"/>
            </a:xfrm>
          </p:grpSpPr>
          <p:grpSp>
            <p:nvGrpSpPr>
              <p:cNvPr id="220" name="Google Shape;220;p19"/>
              <p:cNvGrpSpPr/>
              <p:nvPr/>
            </p:nvGrpSpPr>
            <p:grpSpPr>
              <a:xfrm>
                <a:off x="6322825" y="1819350"/>
                <a:ext cx="1045425" cy="236400"/>
                <a:chOff x="6322825" y="1819350"/>
                <a:chExt cx="1045425" cy="236400"/>
              </a:xfrm>
            </p:grpSpPr>
            <p:sp>
              <p:nvSpPr>
                <p:cNvPr id="221" name="Google Shape;221;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19"/>
              <p:cNvGrpSpPr/>
              <p:nvPr/>
            </p:nvGrpSpPr>
            <p:grpSpPr>
              <a:xfrm>
                <a:off x="6257850" y="1881967"/>
                <a:ext cx="1045425" cy="236400"/>
                <a:chOff x="6322825" y="1819350"/>
                <a:chExt cx="1045425" cy="236400"/>
              </a:xfrm>
            </p:grpSpPr>
            <p:sp>
              <p:nvSpPr>
                <p:cNvPr id="228" name="Google Shape;228;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9"/>
              <p:cNvGrpSpPr/>
              <p:nvPr/>
            </p:nvGrpSpPr>
            <p:grpSpPr>
              <a:xfrm>
                <a:off x="6192875" y="1944583"/>
                <a:ext cx="1045425" cy="236400"/>
                <a:chOff x="6322825" y="1819350"/>
                <a:chExt cx="1045425" cy="236400"/>
              </a:xfrm>
            </p:grpSpPr>
            <p:sp>
              <p:nvSpPr>
                <p:cNvPr id="235" name="Google Shape;235;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9"/>
              <p:cNvGrpSpPr/>
              <p:nvPr/>
            </p:nvGrpSpPr>
            <p:grpSpPr>
              <a:xfrm>
                <a:off x="6127900" y="2007200"/>
                <a:ext cx="1045425" cy="236400"/>
                <a:chOff x="6322825" y="1819350"/>
                <a:chExt cx="1045425" cy="236400"/>
              </a:xfrm>
            </p:grpSpPr>
            <p:sp>
              <p:nvSpPr>
                <p:cNvPr id="242" name="Google Shape;242;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 name="Google Shape;248;p19"/>
            <p:cNvGrpSpPr/>
            <p:nvPr/>
          </p:nvGrpSpPr>
          <p:grpSpPr>
            <a:xfrm>
              <a:off x="6290938" y="2138925"/>
              <a:ext cx="1240350" cy="424250"/>
              <a:chOff x="6127900" y="1819350"/>
              <a:chExt cx="1240350" cy="424250"/>
            </a:xfrm>
          </p:grpSpPr>
          <p:grpSp>
            <p:nvGrpSpPr>
              <p:cNvPr id="249" name="Google Shape;249;p19"/>
              <p:cNvGrpSpPr/>
              <p:nvPr/>
            </p:nvGrpSpPr>
            <p:grpSpPr>
              <a:xfrm>
                <a:off x="6322825" y="1819350"/>
                <a:ext cx="1045425" cy="236400"/>
                <a:chOff x="6322825" y="1819350"/>
                <a:chExt cx="1045425" cy="236400"/>
              </a:xfrm>
            </p:grpSpPr>
            <p:sp>
              <p:nvSpPr>
                <p:cNvPr id="250" name="Google Shape;250;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9"/>
              <p:cNvGrpSpPr/>
              <p:nvPr/>
            </p:nvGrpSpPr>
            <p:grpSpPr>
              <a:xfrm>
                <a:off x="6257850" y="1881967"/>
                <a:ext cx="1045425" cy="236400"/>
                <a:chOff x="6322825" y="1819350"/>
                <a:chExt cx="1045425" cy="236400"/>
              </a:xfrm>
            </p:grpSpPr>
            <p:sp>
              <p:nvSpPr>
                <p:cNvPr id="257" name="Google Shape;257;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9"/>
              <p:cNvGrpSpPr/>
              <p:nvPr/>
            </p:nvGrpSpPr>
            <p:grpSpPr>
              <a:xfrm>
                <a:off x="6192875" y="1944583"/>
                <a:ext cx="1045425" cy="236400"/>
                <a:chOff x="6322825" y="1819350"/>
                <a:chExt cx="1045425" cy="236400"/>
              </a:xfrm>
            </p:grpSpPr>
            <p:sp>
              <p:nvSpPr>
                <p:cNvPr id="264" name="Google Shape;264;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9"/>
              <p:cNvGrpSpPr/>
              <p:nvPr/>
            </p:nvGrpSpPr>
            <p:grpSpPr>
              <a:xfrm>
                <a:off x="6127900" y="2007200"/>
                <a:ext cx="1045425" cy="236400"/>
                <a:chOff x="6322825" y="1819350"/>
                <a:chExt cx="1045425" cy="236400"/>
              </a:xfrm>
            </p:grpSpPr>
            <p:sp>
              <p:nvSpPr>
                <p:cNvPr id="271" name="Google Shape;271;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7" name="Google Shape;277;p19"/>
            <p:cNvGrpSpPr/>
            <p:nvPr/>
          </p:nvGrpSpPr>
          <p:grpSpPr>
            <a:xfrm>
              <a:off x="6289175" y="1955813"/>
              <a:ext cx="1240350" cy="424250"/>
              <a:chOff x="6127900" y="1819350"/>
              <a:chExt cx="1240350" cy="424250"/>
            </a:xfrm>
          </p:grpSpPr>
          <p:grpSp>
            <p:nvGrpSpPr>
              <p:cNvPr id="278" name="Google Shape;278;p19"/>
              <p:cNvGrpSpPr/>
              <p:nvPr/>
            </p:nvGrpSpPr>
            <p:grpSpPr>
              <a:xfrm>
                <a:off x="6322825" y="1819350"/>
                <a:ext cx="1045425" cy="236400"/>
                <a:chOff x="6322825" y="1819350"/>
                <a:chExt cx="1045425" cy="236400"/>
              </a:xfrm>
            </p:grpSpPr>
            <p:sp>
              <p:nvSpPr>
                <p:cNvPr id="279" name="Google Shape;279;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9"/>
              <p:cNvGrpSpPr/>
              <p:nvPr/>
            </p:nvGrpSpPr>
            <p:grpSpPr>
              <a:xfrm>
                <a:off x="6257850" y="1881967"/>
                <a:ext cx="1045425" cy="236400"/>
                <a:chOff x="6322825" y="1819350"/>
                <a:chExt cx="1045425" cy="236400"/>
              </a:xfrm>
            </p:grpSpPr>
            <p:sp>
              <p:nvSpPr>
                <p:cNvPr id="286" name="Google Shape;286;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9"/>
              <p:cNvGrpSpPr/>
              <p:nvPr/>
            </p:nvGrpSpPr>
            <p:grpSpPr>
              <a:xfrm>
                <a:off x="6192875" y="1944583"/>
                <a:ext cx="1045425" cy="236400"/>
                <a:chOff x="6322825" y="1819350"/>
                <a:chExt cx="1045425" cy="236400"/>
              </a:xfrm>
            </p:grpSpPr>
            <p:sp>
              <p:nvSpPr>
                <p:cNvPr id="293" name="Google Shape;293;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9"/>
              <p:cNvGrpSpPr/>
              <p:nvPr/>
            </p:nvGrpSpPr>
            <p:grpSpPr>
              <a:xfrm>
                <a:off x="6127900" y="2007200"/>
                <a:ext cx="1045425" cy="236400"/>
                <a:chOff x="6322825" y="1819350"/>
                <a:chExt cx="1045425" cy="236400"/>
              </a:xfrm>
            </p:grpSpPr>
            <p:sp>
              <p:nvSpPr>
                <p:cNvPr id="300" name="Google Shape;300;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 name="Google Shape;306;p19"/>
            <p:cNvGrpSpPr/>
            <p:nvPr/>
          </p:nvGrpSpPr>
          <p:grpSpPr>
            <a:xfrm>
              <a:off x="6291525" y="1772700"/>
              <a:ext cx="1240350" cy="424250"/>
              <a:chOff x="6127900" y="1819350"/>
              <a:chExt cx="1240350" cy="424250"/>
            </a:xfrm>
          </p:grpSpPr>
          <p:grpSp>
            <p:nvGrpSpPr>
              <p:cNvPr id="307" name="Google Shape;307;p19"/>
              <p:cNvGrpSpPr/>
              <p:nvPr/>
            </p:nvGrpSpPr>
            <p:grpSpPr>
              <a:xfrm>
                <a:off x="6322825" y="1819350"/>
                <a:ext cx="1045425" cy="236400"/>
                <a:chOff x="6322825" y="1819350"/>
                <a:chExt cx="1045425" cy="236400"/>
              </a:xfrm>
            </p:grpSpPr>
            <p:sp>
              <p:nvSpPr>
                <p:cNvPr id="308" name="Google Shape;308;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9"/>
              <p:cNvGrpSpPr/>
              <p:nvPr/>
            </p:nvGrpSpPr>
            <p:grpSpPr>
              <a:xfrm>
                <a:off x="6257850" y="1881967"/>
                <a:ext cx="1045425" cy="236400"/>
                <a:chOff x="6322825" y="1819350"/>
                <a:chExt cx="1045425" cy="236400"/>
              </a:xfrm>
            </p:grpSpPr>
            <p:sp>
              <p:nvSpPr>
                <p:cNvPr id="315" name="Google Shape;315;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19"/>
              <p:cNvGrpSpPr/>
              <p:nvPr/>
            </p:nvGrpSpPr>
            <p:grpSpPr>
              <a:xfrm>
                <a:off x="6192875" y="1944583"/>
                <a:ext cx="1045425" cy="236400"/>
                <a:chOff x="6322825" y="1819350"/>
                <a:chExt cx="1045425" cy="236400"/>
              </a:xfrm>
            </p:grpSpPr>
            <p:sp>
              <p:nvSpPr>
                <p:cNvPr id="322" name="Google Shape;322;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19"/>
              <p:cNvGrpSpPr/>
              <p:nvPr/>
            </p:nvGrpSpPr>
            <p:grpSpPr>
              <a:xfrm>
                <a:off x="6127900" y="2007200"/>
                <a:ext cx="1045425" cy="236400"/>
                <a:chOff x="6322825" y="1819350"/>
                <a:chExt cx="1045425" cy="236400"/>
              </a:xfrm>
            </p:grpSpPr>
            <p:sp>
              <p:nvSpPr>
                <p:cNvPr id="329" name="Google Shape;329;p19"/>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5" name="Google Shape;335;p19"/>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20"/>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Data Generation</a:t>
            </a:r>
            <a:endParaRPr/>
          </a:p>
        </p:txBody>
      </p:sp>
      <p:sp>
        <p:nvSpPr>
          <p:cNvPr id="342" name="Google Shape;342;p20"/>
          <p:cNvSpPr txBox="1"/>
          <p:nvPr/>
        </p:nvSpPr>
        <p:spPr>
          <a:xfrm>
            <a:off x="325575" y="906075"/>
            <a:ext cx="7989600" cy="634500"/>
          </a:xfrm>
          <a:prstGeom prst="rect">
            <a:avLst/>
          </a:prstGeom>
          <a:noFill/>
          <a:ln>
            <a:noFill/>
          </a:ln>
        </p:spPr>
        <p:txBody>
          <a:bodyPr anchorCtr="0" anchor="ctr" bIns="91425" lIns="91425" spcFirstLastPara="1" rIns="91425" wrap="square" tIns="91425">
            <a:noAutofit/>
          </a:bodyPr>
          <a:lstStyle/>
          <a:p>
            <a:pPr indent="0" lvl="0" marL="0" rtl="0" algn="ctr">
              <a:lnSpc>
                <a:spcPct val="125000"/>
              </a:lnSpc>
              <a:spcBef>
                <a:spcPts val="0"/>
              </a:spcBef>
              <a:spcAft>
                <a:spcPts val="0"/>
              </a:spcAft>
              <a:buNone/>
            </a:pPr>
            <a:r>
              <a:rPr lang="de-DE" sz="1500">
                <a:solidFill>
                  <a:srgbClr val="666666"/>
                </a:solidFill>
                <a:latin typeface="Merriweather"/>
                <a:ea typeface="Merriweather"/>
                <a:cs typeface="Merriweather"/>
                <a:sym typeface="Merriweather"/>
              </a:rPr>
              <a:t>3D Input : Generate Visual Cones from input 2D images</a:t>
            </a:r>
            <a:endParaRPr sz="1500">
              <a:solidFill>
                <a:srgbClr val="666666"/>
              </a:solidFill>
              <a:latin typeface="Merriweather"/>
              <a:ea typeface="Merriweather"/>
              <a:cs typeface="Merriweather"/>
              <a:sym typeface="Merriweather"/>
            </a:endParaRPr>
          </a:p>
        </p:txBody>
      </p:sp>
      <p:sp>
        <p:nvSpPr>
          <p:cNvPr id="343" name="Google Shape;343;p20"/>
          <p:cNvSpPr/>
          <p:nvPr/>
        </p:nvSpPr>
        <p:spPr>
          <a:xfrm>
            <a:off x="2801148" y="2278600"/>
            <a:ext cx="658783" cy="2412935"/>
          </a:xfrm>
          <a:custGeom>
            <a:rect b="b" l="l" r="r" t="t"/>
            <a:pathLst>
              <a:path extrusionOk="0" h="102124" w="52088">
                <a:moveTo>
                  <a:pt x="46301" y="4294"/>
                </a:moveTo>
                <a:lnTo>
                  <a:pt x="0" y="48355"/>
                </a:lnTo>
                <a:lnTo>
                  <a:pt x="1867" y="102124"/>
                </a:lnTo>
                <a:lnTo>
                  <a:pt x="52088" y="53022"/>
                </a:lnTo>
                <a:lnTo>
                  <a:pt x="51528" y="0"/>
                </a:lnTo>
                <a:close/>
              </a:path>
            </a:pathLst>
          </a:custGeom>
          <a:solidFill>
            <a:srgbClr val="FFFFFF"/>
          </a:solidFill>
          <a:ln cap="flat" cmpd="sng" w="19050">
            <a:solidFill>
              <a:srgbClr val="000000"/>
            </a:solidFill>
            <a:prstDash val="solid"/>
            <a:round/>
            <a:headEnd len="med" w="med" type="none"/>
            <a:tailEnd len="med" w="med" type="none"/>
          </a:ln>
        </p:spPr>
      </p:sp>
      <p:sp>
        <p:nvSpPr>
          <p:cNvPr id="344" name="Google Shape;344;p20"/>
          <p:cNvSpPr/>
          <p:nvPr/>
        </p:nvSpPr>
        <p:spPr>
          <a:xfrm>
            <a:off x="2994629" y="3571962"/>
            <a:ext cx="107700" cy="1155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rot="-4837041">
            <a:off x="1842456" y="3228951"/>
            <a:ext cx="390119" cy="318803"/>
          </a:xfrm>
          <a:prstGeom prst="trapezoid">
            <a:avLst>
              <a:gd fmla="val 25000" name="adj"/>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txBox="1"/>
          <p:nvPr/>
        </p:nvSpPr>
        <p:spPr>
          <a:xfrm>
            <a:off x="1419850" y="3665800"/>
            <a:ext cx="1419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DE" sz="2000">
                <a:latin typeface="Calibri"/>
                <a:ea typeface="Calibri"/>
                <a:cs typeface="Calibri"/>
                <a:sym typeface="Calibri"/>
              </a:rPr>
              <a:t>Camera</a:t>
            </a:r>
            <a:endParaRPr b="1" sz="2000">
              <a:latin typeface="Calibri"/>
              <a:ea typeface="Calibri"/>
              <a:cs typeface="Calibri"/>
              <a:sym typeface="Calibri"/>
            </a:endParaRPr>
          </a:p>
        </p:txBody>
      </p:sp>
      <p:sp>
        <p:nvSpPr>
          <p:cNvPr id="347" name="Google Shape;347;p20"/>
          <p:cNvSpPr txBox="1"/>
          <p:nvPr/>
        </p:nvSpPr>
        <p:spPr>
          <a:xfrm>
            <a:off x="2225258" y="4682695"/>
            <a:ext cx="15639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2000">
                <a:latin typeface="Calibri"/>
                <a:ea typeface="Calibri"/>
                <a:cs typeface="Calibri"/>
                <a:sym typeface="Calibri"/>
              </a:rPr>
              <a:t>Image Plane</a:t>
            </a:r>
            <a:endParaRPr b="1" sz="2000">
              <a:latin typeface="Calibri"/>
              <a:ea typeface="Calibri"/>
              <a:cs typeface="Calibri"/>
              <a:sym typeface="Calibri"/>
            </a:endParaRPr>
          </a:p>
        </p:txBody>
      </p:sp>
      <p:sp>
        <p:nvSpPr>
          <p:cNvPr id="348" name="Google Shape;348;p20"/>
          <p:cNvSpPr txBox="1"/>
          <p:nvPr/>
        </p:nvSpPr>
        <p:spPr>
          <a:xfrm>
            <a:off x="4244805" y="4519848"/>
            <a:ext cx="1419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DE" sz="2000">
                <a:latin typeface="Calibri"/>
                <a:ea typeface="Calibri"/>
                <a:cs typeface="Calibri"/>
                <a:sym typeface="Calibri"/>
              </a:rPr>
              <a:t>Voxel Grid</a:t>
            </a:r>
            <a:endParaRPr b="1" sz="2000">
              <a:latin typeface="Calibri"/>
              <a:ea typeface="Calibri"/>
              <a:cs typeface="Calibri"/>
              <a:sym typeface="Calibri"/>
            </a:endParaRPr>
          </a:p>
        </p:txBody>
      </p:sp>
      <p:sp>
        <p:nvSpPr>
          <p:cNvPr id="349" name="Google Shape;349;p20"/>
          <p:cNvSpPr txBox="1"/>
          <p:nvPr/>
        </p:nvSpPr>
        <p:spPr>
          <a:xfrm>
            <a:off x="5778518" y="4511098"/>
            <a:ext cx="19710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2000">
                <a:latin typeface="Calibri"/>
                <a:ea typeface="Calibri"/>
                <a:cs typeface="Calibri"/>
                <a:sym typeface="Calibri"/>
              </a:rPr>
              <a:t>Ray shot through </a:t>
            </a:r>
            <a:endParaRPr b="1" sz="2000">
              <a:latin typeface="Calibri"/>
              <a:ea typeface="Calibri"/>
              <a:cs typeface="Calibri"/>
              <a:sym typeface="Calibri"/>
            </a:endParaRPr>
          </a:p>
          <a:p>
            <a:pPr indent="0" lvl="0" marL="0" rtl="0" algn="ctr">
              <a:spcBef>
                <a:spcPts val="0"/>
              </a:spcBef>
              <a:spcAft>
                <a:spcPts val="0"/>
              </a:spcAft>
              <a:buNone/>
            </a:pPr>
            <a:r>
              <a:rPr b="1" lang="de-DE" sz="2000">
                <a:latin typeface="Calibri"/>
                <a:ea typeface="Calibri"/>
                <a:cs typeface="Calibri"/>
                <a:sym typeface="Calibri"/>
              </a:rPr>
              <a:t>the pixel</a:t>
            </a:r>
            <a:endParaRPr b="1" sz="2000">
              <a:latin typeface="Calibri"/>
              <a:ea typeface="Calibri"/>
              <a:cs typeface="Calibri"/>
              <a:sym typeface="Calibri"/>
            </a:endParaRPr>
          </a:p>
        </p:txBody>
      </p:sp>
      <p:grpSp>
        <p:nvGrpSpPr>
          <p:cNvPr id="350" name="Google Shape;350;p20"/>
          <p:cNvGrpSpPr/>
          <p:nvPr/>
        </p:nvGrpSpPr>
        <p:grpSpPr>
          <a:xfrm>
            <a:off x="4090132" y="2670147"/>
            <a:ext cx="1884679" cy="1768016"/>
            <a:chOff x="6289175" y="1772700"/>
            <a:chExt cx="1242700" cy="1156700"/>
          </a:xfrm>
        </p:grpSpPr>
        <p:grpSp>
          <p:nvGrpSpPr>
            <p:cNvPr id="351" name="Google Shape;351;p20"/>
            <p:cNvGrpSpPr/>
            <p:nvPr/>
          </p:nvGrpSpPr>
          <p:grpSpPr>
            <a:xfrm>
              <a:off x="6289763" y="2505150"/>
              <a:ext cx="1240350" cy="424250"/>
              <a:chOff x="6127900" y="1819350"/>
              <a:chExt cx="1240350" cy="424250"/>
            </a:xfrm>
          </p:grpSpPr>
          <p:grpSp>
            <p:nvGrpSpPr>
              <p:cNvPr id="352" name="Google Shape;352;p20"/>
              <p:cNvGrpSpPr/>
              <p:nvPr/>
            </p:nvGrpSpPr>
            <p:grpSpPr>
              <a:xfrm>
                <a:off x="6322825" y="1819350"/>
                <a:ext cx="1045425" cy="236400"/>
                <a:chOff x="6322825" y="1819350"/>
                <a:chExt cx="1045425" cy="236400"/>
              </a:xfrm>
            </p:grpSpPr>
            <p:sp>
              <p:nvSpPr>
                <p:cNvPr id="353" name="Google Shape;353;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0"/>
              <p:cNvGrpSpPr/>
              <p:nvPr/>
            </p:nvGrpSpPr>
            <p:grpSpPr>
              <a:xfrm>
                <a:off x="6257850" y="1881967"/>
                <a:ext cx="1045425" cy="236400"/>
                <a:chOff x="6322825" y="1819350"/>
                <a:chExt cx="1045425" cy="236400"/>
              </a:xfrm>
            </p:grpSpPr>
            <p:sp>
              <p:nvSpPr>
                <p:cNvPr id="360" name="Google Shape;360;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0"/>
              <p:cNvGrpSpPr/>
              <p:nvPr/>
            </p:nvGrpSpPr>
            <p:grpSpPr>
              <a:xfrm>
                <a:off x="6192875" y="1944583"/>
                <a:ext cx="1045425" cy="236400"/>
                <a:chOff x="6322825" y="1819350"/>
                <a:chExt cx="1045425" cy="236400"/>
              </a:xfrm>
            </p:grpSpPr>
            <p:sp>
              <p:nvSpPr>
                <p:cNvPr id="367" name="Google Shape;367;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20"/>
              <p:cNvGrpSpPr/>
              <p:nvPr/>
            </p:nvGrpSpPr>
            <p:grpSpPr>
              <a:xfrm>
                <a:off x="6127900" y="2007200"/>
                <a:ext cx="1045425" cy="236400"/>
                <a:chOff x="6322825" y="1819350"/>
                <a:chExt cx="1045425" cy="236400"/>
              </a:xfrm>
            </p:grpSpPr>
            <p:sp>
              <p:nvSpPr>
                <p:cNvPr id="374" name="Google Shape;374;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7146250" y="1819350"/>
                  <a:ext cx="222000" cy="236400"/>
                </a:xfrm>
                <a:prstGeom prst="cube">
                  <a:avLst>
                    <a:gd fmla="val 25000" name="adj"/>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 name="Google Shape;380;p20"/>
            <p:cNvGrpSpPr/>
            <p:nvPr/>
          </p:nvGrpSpPr>
          <p:grpSpPr>
            <a:xfrm>
              <a:off x="6290350" y="2322038"/>
              <a:ext cx="1240350" cy="424250"/>
              <a:chOff x="6127900" y="1819350"/>
              <a:chExt cx="1240350" cy="424250"/>
            </a:xfrm>
          </p:grpSpPr>
          <p:grpSp>
            <p:nvGrpSpPr>
              <p:cNvPr id="381" name="Google Shape;381;p20"/>
              <p:cNvGrpSpPr/>
              <p:nvPr/>
            </p:nvGrpSpPr>
            <p:grpSpPr>
              <a:xfrm>
                <a:off x="6322825" y="1819350"/>
                <a:ext cx="1045425" cy="236400"/>
                <a:chOff x="6322825" y="1819350"/>
                <a:chExt cx="1045425" cy="236400"/>
              </a:xfrm>
            </p:grpSpPr>
            <p:sp>
              <p:nvSpPr>
                <p:cNvPr id="382" name="Google Shape;382;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0"/>
              <p:cNvGrpSpPr/>
              <p:nvPr/>
            </p:nvGrpSpPr>
            <p:grpSpPr>
              <a:xfrm>
                <a:off x="6257850" y="1881967"/>
                <a:ext cx="1045425" cy="236400"/>
                <a:chOff x="6322825" y="1819350"/>
                <a:chExt cx="1045425" cy="236400"/>
              </a:xfrm>
            </p:grpSpPr>
            <p:sp>
              <p:nvSpPr>
                <p:cNvPr id="389" name="Google Shape;389;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20"/>
              <p:cNvGrpSpPr/>
              <p:nvPr/>
            </p:nvGrpSpPr>
            <p:grpSpPr>
              <a:xfrm>
                <a:off x="6192875" y="1944583"/>
                <a:ext cx="1045425" cy="236400"/>
                <a:chOff x="6322825" y="1819350"/>
                <a:chExt cx="1045425" cy="236400"/>
              </a:xfrm>
            </p:grpSpPr>
            <p:sp>
              <p:nvSpPr>
                <p:cNvPr id="396" name="Google Shape;396;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0"/>
              <p:cNvGrpSpPr/>
              <p:nvPr/>
            </p:nvGrpSpPr>
            <p:grpSpPr>
              <a:xfrm>
                <a:off x="6127900" y="2007200"/>
                <a:ext cx="1045425" cy="236400"/>
                <a:chOff x="6322825" y="1819350"/>
                <a:chExt cx="1045425" cy="236400"/>
              </a:xfrm>
            </p:grpSpPr>
            <p:sp>
              <p:nvSpPr>
                <p:cNvPr id="403" name="Google Shape;403;p20"/>
                <p:cNvSpPr/>
                <p:nvPr/>
              </p:nvSpPr>
              <p:spPr>
                <a:xfrm>
                  <a:off x="6322825" y="1819350"/>
                  <a:ext cx="222000" cy="236400"/>
                </a:xfrm>
                <a:prstGeom prst="cube">
                  <a:avLst>
                    <a:gd fmla="val 25000" name="adj"/>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6487510" y="1819350"/>
                  <a:ext cx="222000" cy="236400"/>
                </a:xfrm>
                <a:prstGeom prst="cube">
                  <a:avLst>
                    <a:gd fmla="val 25000" name="adj"/>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6652195" y="1819350"/>
                  <a:ext cx="222000" cy="236400"/>
                </a:xfrm>
                <a:prstGeom prst="cube">
                  <a:avLst>
                    <a:gd fmla="val 25000" name="adj"/>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6816880" y="1819350"/>
                  <a:ext cx="222000" cy="236400"/>
                </a:xfrm>
                <a:prstGeom prst="cube">
                  <a:avLst>
                    <a:gd fmla="val 25000" name="adj"/>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6981565" y="1819350"/>
                  <a:ext cx="222000" cy="236400"/>
                </a:xfrm>
                <a:prstGeom prst="cube">
                  <a:avLst>
                    <a:gd fmla="val 25000" name="adj"/>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 name="Google Shape;409;p20"/>
            <p:cNvGrpSpPr/>
            <p:nvPr/>
          </p:nvGrpSpPr>
          <p:grpSpPr>
            <a:xfrm>
              <a:off x="6290938" y="2138925"/>
              <a:ext cx="1240350" cy="424250"/>
              <a:chOff x="6127900" y="1819350"/>
              <a:chExt cx="1240350" cy="424250"/>
            </a:xfrm>
          </p:grpSpPr>
          <p:grpSp>
            <p:nvGrpSpPr>
              <p:cNvPr id="410" name="Google Shape;410;p20"/>
              <p:cNvGrpSpPr/>
              <p:nvPr/>
            </p:nvGrpSpPr>
            <p:grpSpPr>
              <a:xfrm>
                <a:off x="6322825" y="1819350"/>
                <a:ext cx="1045425" cy="236400"/>
                <a:chOff x="6322825" y="1819350"/>
                <a:chExt cx="1045425" cy="236400"/>
              </a:xfrm>
            </p:grpSpPr>
            <p:sp>
              <p:nvSpPr>
                <p:cNvPr id="411" name="Google Shape;411;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20"/>
              <p:cNvGrpSpPr/>
              <p:nvPr/>
            </p:nvGrpSpPr>
            <p:grpSpPr>
              <a:xfrm>
                <a:off x="6257850" y="1881967"/>
                <a:ext cx="1045425" cy="236400"/>
                <a:chOff x="6322825" y="1819350"/>
                <a:chExt cx="1045425" cy="236400"/>
              </a:xfrm>
            </p:grpSpPr>
            <p:sp>
              <p:nvSpPr>
                <p:cNvPr id="418" name="Google Shape;418;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20"/>
              <p:cNvGrpSpPr/>
              <p:nvPr/>
            </p:nvGrpSpPr>
            <p:grpSpPr>
              <a:xfrm>
                <a:off x="6192875" y="1944583"/>
                <a:ext cx="1045425" cy="236400"/>
                <a:chOff x="6322825" y="1819350"/>
                <a:chExt cx="1045425" cy="236400"/>
              </a:xfrm>
            </p:grpSpPr>
            <p:sp>
              <p:nvSpPr>
                <p:cNvPr id="425" name="Google Shape;425;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0"/>
              <p:cNvGrpSpPr/>
              <p:nvPr/>
            </p:nvGrpSpPr>
            <p:grpSpPr>
              <a:xfrm>
                <a:off x="6127900" y="2007200"/>
                <a:ext cx="1045425" cy="236400"/>
                <a:chOff x="6322825" y="1819350"/>
                <a:chExt cx="1045425" cy="236400"/>
              </a:xfrm>
            </p:grpSpPr>
            <p:sp>
              <p:nvSpPr>
                <p:cNvPr id="432" name="Google Shape;432;p20"/>
                <p:cNvSpPr/>
                <p:nvPr/>
              </p:nvSpPr>
              <p:spPr>
                <a:xfrm>
                  <a:off x="6322825" y="1819350"/>
                  <a:ext cx="222000" cy="236400"/>
                </a:xfrm>
                <a:prstGeom prst="cube">
                  <a:avLst>
                    <a:gd fmla="val 25000" name="adj"/>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 name="Google Shape;438;p20"/>
            <p:cNvGrpSpPr/>
            <p:nvPr/>
          </p:nvGrpSpPr>
          <p:grpSpPr>
            <a:xfrm>
              <a:off x="6289175" y="1955813"/>
              <a:ext cx="1240350" cy="424250"/>
              <a:chOff x="6127900" y="1819350"/>
              <a:chExt cx="1240350" cy="424250"/>
            </a:xfrm>
          </p:grpSpPr>
          <p:grpSp>
            <p:nvGrpSpPr>
              <p:cNvPr id="439" name="Google Shape;439;p20"/>
              <p:cNvGrpSpPr/>
              <p:nvPr/>
            </p:nvGrpSpPr>
            <p:grpSpPr>
              <a:xfrm>
                <a:off x="6322825" y="1819350"/>
                <a:ext cx="1045425" cy="236400"/>
                <a:chOff x="6322825" y="1819350"/>
                <a:chExt cx="1045425" cy="236400"/>
              </a:xfrm>
            </p:grpSpPr>
            <p:sp>
              <p:nvSpPr>
                <p:cNvPr id="440" name="Google Shape;440;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20"/>
              <p:cNvGrpSpPr/>
              <p:nvPr/>
            </p:nvGrpSpPr>
            <p:grpSpPr>
              <a:xfrm>
                <a:off x="6257850" y="1881967"/>
                <a:ext cx="1045425" cy="236400"/>
                <a:chOff x="6322825" y="1819350"/>
                <a:chExt cx="1045425" cy="236400"/>
              </a:xfrm>
            </p:grpSpPr>
            <p:sp>
              <p:nvSpPr>
                <p:cNvPr id="447" name="Google Shape;447;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0"/>
              <p:cNvGrpSpPr/>
              <p:nvPr/>
            </p:nvGrpSpPr>
            <p:grpSpPr>
              <a:xfrm>
                <a:off x="6192875" y="1944583"/>
                <a:ext cx="1045425" cy="236400"/>
                <a:chOff x="6322825" y="1819350"/>
                <a:chExt cx="1045425" cy="236400"/>
              </a:xfrm>
            </p:grpSpPr>
            <p:sp>
              <p:nvSpPr>
                <p:cNvPr id="454" name="Google Shape;454;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0"/>
              <p:cNvGrpSpPr/>
              <p:nvPr/>
            </p:nvGrpSpPr>
            <p:grpSpPr>
              <a:xfrm>
                <a:off x="6127900" y="2007200"/>
                <a:ext cx="1045425" cy="236400"/>
                <a:chOff x="6322825" y="1819350"/>
                <a:chExt cx="1045425" cy="236400"/>
              </a:xfrm>
            </p:grpSpPr>
            <p:sp>
              <p:nvSpPr>
                <p:cNvPr id="461" name="Google Shape;461;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 name="Google Shape;467;p20"/>
            <p:cNvGrpSpPr/>
            <p:nvPr/>
          </p:nvGrpSpPr>
          <p:grpSpPr>
            <a:xfrm>
              <a:off x="6291525" y="1772700"/>
              <a:ext cx="1240350" cy="424250"/>
              <a:chOff x="6127900" y="1819350"/>
              <a:chExt cx="1240350" cy="424250"/>
            </a:xfrm>
          </p:grpSpPr>
          <p:grpSp>
            <p:nvGrpSpPr>
              <p:cNvPr id="468" name="Google Shape;468;p20"/>
              <p:cNvGrpSpPr/>
              <p:nvPr/>
            </p:nvGrpSpPr>
            <p:grpSpPr>
              <a:xfrm>
                <a:off x="6322825" y="1819350"/>
                <a:ext cx="1045425" cy="236400"/>
                <a:chOff x="6322825" y="1819350"/>
                <a:chExt cx="1045425" cy="236400"/>
              </a:xfrm>
            </p:grpSpPr>
            <p:sp>
              <p:nvSpPr>
                <p:cNvPr id="469" name="Google Shape;469;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0"/>
              <p:cNvGrpSpPr/>
              <p:nvPr/>
            </p:nvGrpSpPr>
            <p:grpSpPr>
              <a:xfrm>
                <a:off x="6257850" y="1881967"/>
                <a:ext cx="1045425" cy="236400"/>
                <a:chOff x="6322825" y="1819350"/>
                <a:chExt cx="1045425" cy="236400"/>
              </a:xfrm>
            </p:grpSpPr>
            <p:sp>
              <p:nvSpPr>
                <p:cNvPr id="476" name="Google Shape;476;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20"/>
              <p:cNvGrpSpPr/>
              <p:nvPr/>
            </p:nvGrpSpPr>
            <p:grpSpPr>
              <a:xfrm>
                <a:off x="6192875" y="1944583"/>
                <a:ext cx="1045425" cy="236400"/>
                <a:chOff x="6322825" y="1819350"/>
                <a:chExt cx="1045425" cy="236400"/>
              </a:xfrm>
            </p:grpSpPr>
            <p:sp>
              <p:nvSpPr>
                <p:cNvPr id="483" name="Google Shape;483;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20"/>
              <p:cNvGrpSpPr/>
              <p:nvPr/>
            </p:nvGrpSpPr>
            <p:grpSpPr>
              <a:xfrm>
                <a:off x="6127900" y="2007200"/>
                <a:ext cx="1045425" cy="236400"/>
                <a:chOff x="6322825" y="1819350"/>
                <a:chExt cx="1045425" cy="236400"/>
              </a:xfrm>
            </p:grpSpPr>
            <p:sp>
              <p:nvSpPr>
                <p:cNvPr id="490" name="Google Shape;490;p20"/>
                <p:cNvSpPr/>
                <p:nvPr/>
              </p:nvSpPr>
              <p:spPr>
                <a:xfrm>
                  <a:off x="632282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p:nvPr/>
              </p:nvSpPr>
              <p:spPr>
                <a:xfrm>
                  <a:off x="648751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665219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p:nvPr/>
              </p:nvSpPr>
              <p:spPr>
                <a:xfrm>
                  <a:off x="681688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p:nvPr/>
              </p:nvSpPr>
              <p:spPr>
                <a:xfrm>
                  <a:off x="6981565"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0"/>
                <p:cNvSpPr/>
                <p:nvPr/>
              </p:nvSpPr>
              <p:spPr>
                <a:xfrm>
                  <a:off x="7146250" y="1819350"/>
                  <a:ext cx="222000" cy="236400"/>
                </a:xfrm>
                <a:prstGeom prst="cube">
                  <a:avLst>
                    <a:gd fmla="val 25000" name="adj"/>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cxnSp>
        <p:nvCxnSpPr>
          <p:cNvPr id="496" name="Google Shape;496;p20"/>
          <p:cNvCxnSpPr/>
          <p:nvPr/>
        </p:nvCxnSpPr>
        <p:spPr>
          <a:xfrm>
            <a:off x="2184753" y="3423436"/>
            <a:ext cx="4099500" cy="928200"/>
          </a:xfrm>
          <a:prstGeom prst="straightConnector1">
            <a:avLst/>
          </a:prstGeom>
          <a:noFill/>
          <a:ln cap="flat" cmpd="sng" w="19050">
            <a:solidFill>
              <a:srgbClr val="000000"/>
            </a:solidFill>
            <a:prstDash val="solid"/>
            <a:round/>
            <a:headEnd len="med" w="med" type="none"/>
            <a:tailEnd len="med" w="med" type="triangle"/>
          </a:ln>
        </p:spPr>
      </p:cxnSp>
      <p:sp>
        <p:nvSpPr>
          <p:cNvPr id="497" name="Google Shape;497;p20"/>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21"/>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Data Generation</a:t>
            </a:r>
            <a:endParaRPr/>
          </a:p>
        </p:txBody>
      </p:sp>
      <p:sp>
        <p:nvSpPr>
          <p:cNvPr id="504" name="Google Shape;504;p21"/>
          <p:cNvSpPr txBox="1"/>
          <p:nvPr/>
        </p:nvSpPr>
        <p:spPr>
          <a:xfrm>
            <a:off x="325575" y="906075"/>
            <a:ext cx="7989600" cy="634500"/>
          </a:xfrm>
          <a:prstGeom prst="rect">
            <a:avLst/>
          </a:prstGeom>
          <a:noFill/>
          <a:ln>
            <a:noFill/>
          </a:ln>
        </p:spPr>
        <p:txBody>
          <a:bodyPr anchorCtr="0" anchor="ctr" bIns="91425" lIns="91425" spcFirstLastPara="1" rIns="91425" wrap="square" tIns="91425">
            <a:noAutofit/>
          </a:bodyPr>
          <a:lstStyle/>
          <a:p>
            <a:pPr indent="0" lvl="0" marL="0" rtl="0" algn="ctr">
              <a:lnSpc>
                <a:spcPct val="125000"/>
              </a:lnSpc>
              <a:spcBef>
                <a:spcPts val="0"/>
              </a:spcBef>
              <a:spcAft>
                <a:spcPts val="0"/>
              </a:spcAft>
              <a:buNone/>
            </a:pPr>
            <a:r>
              <a:rPr lang="de-DE" sz="1500">
                <a:solidFill>
                  <a:srgbClr val="666666"/>
                </a:solidFill>
                <a:latin typeface="Merriweather"/>
                <a:ea typeface="Merriweather"/>
                <a:cs typeface="Merriweather"/>
                <a:sym typeface="Merriweather"/>
              </a:rPr>
              <a:t>3D Input : Generate Visual Cones from input 2D images</a:t>
            </a:r>
            <a:endParaRPr sz="1500">
              <a:solidFill>
                <a:srgbClr val="666666"/>
              </a:solidFill>
              <a:latin typeface="Merriweather"/>
              <a:ea typeface="Merriweather"/>
              <a:cs typeface="Merriweather"/>
              <a:sym typeface="Merriweather"/>
            </a:endParaRPr>
          </a:p>
        </p:txBody>
      </p:sp>
      <p:pic>
        <p:nvPicPr>
          <p:cNvPr id="505" name="Google Shape;505;p21"/>
          <p:cNvPicPr preferRelativeResize="0"/>
          <p:nvPr/>
        </p:nvPicPr>
        <p:blipFill>
          <a:blip r:embed="rId3">
            <a:alphaModFix/>
          </a:blip>
          <a:stretch>
            <a:fillRect/>
          </a:stretch>
        </p:blipFill>
        <p:spPr>
          <a:xfrm>
            <a:off x="1076804" y="1819180"/>
            <a:ext cx="2023529" cy="1899307"/>
          </a:xfrm>
          <a:prstGeom prst="rect">
            <a:avLst/>
          </a:prstGeom>
          <a:noFill/>
          <a:ln cap="flat" cmpd="sng" w="9525">
            <a:solidFill>
              <a:srgbClr val="B7B7B7"/>
            </a:solidFill>
            <a:prstDash val="solid"/>
            <a:round/>
            <a:headEnd len="sm" w="sm" type="none"/>
            <a:tailEnd len="sm" w="sm" type="none"/>
          </a:ln>
        </p:spPr>
      </p:pic>
      <p:pic>
        <p:nvPicPr>
          <p:cNvPr id="506" name="Google Shape;506;p21"/>
          <p:cNvPicPr preferRelativeResize="0"/>
          <p:nvPr/>
        </p:nvPicPr>
        <p:blipFill>
          <a:blip r:embed="rId4">
            <a:alphaModFix/>
          </a:blip>
          <a:stretch>
            <a:fillRect/>
          </a:stretch>
        </p:blipFill>
        <p:spPr>
          <a:xfrm>
            <a:off x="3646407" y="1803642"/>
            <a:ext cx="2239253" cy="1914846"/>
          </a:xfrm>
          <a:prstGeom prst="rect">
            <a:avLst/>
          </a:prstGeom>
          <a:noFill/>
          <a:ln cap="flat" cmpd="sng" w="9525">
            <a:solidFill>
              <a:srgbClr val="B7B7B7"/>
            </a:solidFill>
            <a:prstDash val="solid"/>
            <a:round/>
            <a:headEnd len="sm" w="sm" type="none"/>
            <a:tailEnd len="sm" w="sm" type="none"/>
          </a:ln>
        </p:spPr>
      </p:pic>
      <p:sp>
        <p:nvSpPr>
          <p:cNvPr id="507" name="Google Shape;507;p21"/>
          <p:cNvSpPr/>
          <p:nvPr/>
        </p:nvSpPr>
        <p:spPr>
          <a:xfrm>
            <a:off x="3229352" y="2635126"/>
            <a:ext cx="313500" cy="128100"/>
          </a:xfrm>
          <a:prstGeom prst="rightArrow">
            <a:avLst>
              <a:gd fmla="val 50000" name="adj1"/>
              <a:gd fmla="val 50000" name="adj2"/>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21"/>
          <p:cNvPicPr preferRelativeResize="0"/>
          <p:nvPr/>
        </p:nvPicPr>
        <p:blipFill>
          <a:blip r:embed="rId5">
            <a:alphaModFix/>
          </a:blip>
          <a:stretch>
            <a:fillRect/>
          </a:stretch>
        </p:blipFill>
        <p:spPr>
          <a:xfrm>
            <a:off x="3718875" y="4314225"/>
            <a:ext cx="1835300" cy="1959600"/>
          </a:xfrm>
          <a:prstGeom prst="rect">
            <a:avLst/>
          </a:prstGeom>
          <a:noFill/>
          <a:ln cap="flat" cmpd="sng" w="9525">
            <a:solidFill>
              <a:srgbClr val="B7B7B7"/>
            </a:solidFill>
            <a:prstDash val="solid"/>
            <a:round/>
            <a:headEnd len="sm" w="sm" type="none"/>
            <a:tailEnd len="sm" w="sm" type="none"/>
          </a:ln>
        </p:spPr>
      </p:pic>
      <p:sp>
        <p:nvSpPr>
          <p:cNvPr id="509" name="Google Shape;509;p21"/>
          <p:cNvSpPr/>
          <p:nvPr/>
        </p:nvSpPr>
        <p:spPr>
          <a:xfrm>
            <a:off x="5667752" y="5149726"/>
            <a:ext cx="313500" cy="1281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21"/>
          <p:cNvPicPr preferRelativeResize="0"/>
          <p:nvPr/>
        </p:nvPicPr>
        <p:blipFill>
          <a:blip r:embed="rId6">
            <a:alphaModFix/>
          </a:blip>
          <a:stretch>
            <a:fillRect/>
          </a:stretch>
        </p:blipFill>
        <p:spPr>
          <a:xfrm>
            <a:off x="6076523" y="4276875"/>
            <a:ext cx="2289001" cy="1959600"/>
          </a:xfrm>
          <a:prstGeom prst="rect">
            <a:avLst/>
          </a:prstGeom>
          <a:noFill/>
          <a:ln cap="flat" cmpd="sng" w="9525">
            <a:solidFill>
              <a:srgbClr val="B7B7B7"/>
            </a:solidFill>
            <a:prstDash val="solid"/>
            <a:round/>
            <a:headEnd len="sm" w="sm" type="none"/>
            <a:tailEnd len="sm" w="sm" type="none"/>
          </a:ln>
        </p:spPr>
      </p:pic>
      <p:sp>
        <p:nvSpPr>
          <p:cNvPr id="511" name="Google Shape;511;p21"/>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22"/>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System Pipeline</a:t>
            </a:r>
            <a:endParaRPr/>
          </a:p>
        </p:txBody>
      </p:sp>
      <p:pic>
        <p:nvPicPr>
          <p:cNvPr id="518" name="Google Shape;518;p22"/>
          <p:cNvPicPr preferRelativeResize="0"/>
          <p:nvPr/>
        </p:nvPicPr>
        <p:blipFill>
          <a:blip r:embed="rId3">
            <a:alphaModFix/>
          </a:blip>
          <a:stretch>
            <a:fillRect/>
          </a:stretch>
        </p:blipFill>
        <p:spPr>
          <a:xfrm>
            <a:off x="152400" y="1945839"/>
            <a:ext cx="8839200" cy="2614930"/>
          </a:xfrm>
          <a:prstGeom prst="rect">
            <a:avLst/>
          </a:prstGeom>
          <a:noFill/>
          <a:ln>
            <a:noFill/>
          </a:ln>
        </p:spPr>
      </p:pic>
      <p:sp>
        <p:nvSpPr>
          <p:cNvPr id="519" name="Google Shape;519;p22"/>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23"/>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Network Architecture : Net3D</a:t>
            </a:r>
            <a:endParaRPr/>
          </a:p>
        </p:txBody>
      </p:sp>
      <p:pic>
        <p:nvPicPr>
          <p:cNvPr id="526" name="Google Shape;526;p23"/>
          <p:cNvPicPr preferRelativeResize="0"/>
          <p:nvPr/>
        </p:nvPicPr>
        <p:blipFill>
          <a:blip r:embed="rId3">
            <a:alphaModFix/>
          </a:blip>
          <a:stretch>
            <a:fillRect/>
          </a:stretch>
        </p:blipFill>
        <p:spPr>
          <a:xfrm>
            <a:off x="757425" y="1500250"/>
            <a:ext cx="7677110" cy="3054239"/>
          </a:xfrm>
          <a:prstGeom prst="rect">
            <a:avLst/>
          </a:prstGeom>
          <a:noFill/>
          <a:ln>
            <a:noFill/>
          </a:ln>
        </p:spPr>
      </p:pic>
      <p:sp>
        <p:nvSpPr>
          <p:cNvPr id="527" name="Google Shape;527;p23"/>
          <p:cNvSpPr txBox="1"/>
          <p:nvPr/>
        </p:nvSpPr>
        <p:spPr>
          <a:xfrm>
            <a:off x="443175" y="4618225"/>
            <a:ext cx="5578800" cy="7230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All layers have I</a:t>
            </a:r>
            <a:r>
              <a:rPr lang="de-DE" sz="1500">
                <a:solidFill>
                  <a:srgbClr val="666666"/>
                </a:solidFill>
                <a:latin typeface="Merriweather"/>
                <a:ea typeface="Merriweather"/>
                <a:cs typeface="Merriweather"/>
                <a:sym typeface="Merriweather"/>
              </a:rPr>
              <a:t>nstance normalization and ReLU </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Except the last layer</a:t>
            </a:r>
            <a:endParaRPr sz="1500">
              <a:solidFill>
                <a:srgbClr val="666666"/>
              </a:solidFill>
              <a:latin typeface="Merriweather"/>
              <a:ea typeface="Merriweather"/>
              <a:cs typeface="Merriweather"/>
              <a:sym typeface="Merriweather"/>
            </a:endParaRPr>
          </a:p>
        </p:txBody>
      </p:sp>
      <p:sp>
        <p:nvSpPr>
          <p:cNvPr id="528" name="Google Shape;528;p23"/>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24"/>
          <p:cNvSpPr txBox="1"/>
          <p:nvPr/>
        </p:nvSpPr>
        <p:spPr>
          <a:xfrm>
            <a:off x="722175" y="4471225"/>
            <a:ext cx="6571800" cy="6630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All layers have Instance normalization and ReLU </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Except the last layer</a:t>
            </a:r>
            <a:endParaRPr sz="1500">
              <a:solidFill>
                <a:srgbClr val="666666"/>
              </a:solidFill>
              <a:latin typeface="Merriweather"/>
              <a:ea typeface="Merriweather"/>
              <a:cs typeface="Merriweather"/>
              <a:sym typeface="Merriweather"/>
            </a:endParaRPr>
          </a:p>
          <a:p>
            <a:pPr indent="0" lvl="0" marL="0" rtl="0" algn="l">
              <a:spcBef>
                <a:spcPts val="0"/>
              </a:spcBef>
              <a:spcAft>
                <a:spcPts val="0"/>
              </a:spcAft>
              <a:buNone/>
            </a:pPr>
            <a:r>
              <a:t/>
            </a:r>
            <a:endParaRPr sz="1300">
              <a:solidFill>
                <a:schemeClr val="dk1"/>
              </a:solidFill>
              <a:latin typeface="Merriweather"/>
              <a:ea typeface="Merriweather"/>
              <a:cs typeface="Merriweather"/>
              <a:sym typeface="Merriweather"/>
            </a:endParaRPr>
          </a:p>
        </p:txBody>
      </p:sp>
      <p:pic>
        <p:nvPicPr>
          <p:cNvPr id="535" name="Google Shape;535;p24"/>
          <p:cNvPicPr preferRelativeResize="0"/>
          <p:nvPr/>
        </p:nvPicPr>
        <p:blipFill>
          <a:blip r:embed="rId3">
            <a:alphaModFix/>
          </a:blip>
          <a:stretch>
            <a:fillRect/>
          </a:stretch>
        </p:blipFill>
        <p:spPr>
          <a:xfrm>
            <a:off x="1008025" y="1590225"/>
            <a:ext cx="7538274" cy="2582837"/>
          </a:xfrm>
          <a:prstGeom prst="rect">
            <a:avLst/>
          </a:prstGeom>
          <a:noFill/>
          <a:ln>
            <a:noFill/>
          </a:ln>
        </p:spPr>
      </p:pic>
      <p:sp>
        <p:nvSpPr>
          <p:cNvPr id="536" name="Google Shape;536;p24"/>
          <p:cNvSpPr txBox="1"/>
          <p:nvPr/>
        </p:nvSpPr>
        <p:spPr>
          <a:xfrm>
            <a:off x="277000" y="289725"/>
            <a:ext cx="77169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537" name="Google Shape;537;p24"/>
          <p:cNvSpPr txBox="1"/>
          <p:nvPr>
            <p:ph type="title"/>
          </p:nvPr>
        </p:nvSpPr>
        <p:spPr>
          <a:xfrm>
            <a:off x="358776" y="366639"/>
            <a:ext cx="7167300" cy="360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rgbClr val="6AA84F"/>
                </a:solidFill>
              </a:rPr>
              <a:t>Network Architecture: UNet3D</a:t>
            </a:r>
            <a:endParaRPr>
              <a:solidFill>
                <a:srgbClr val="6AA84F"/>
              </a:solidFill>
            </a:endParaRPr>
          </a:p>
        </p:txBody>
      </p:sp>
      <p:sp>
        <p:nvSpPr>
          <p:cNvPr id="538" name="Google Shape;538;p24"/>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25"/>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Evaluation Metrics</a:t>
            </a:r>
            <a:endParaRPr/>
          </a:p>
        </p:txBody>
      </p:sp>
      <p:sp>
        <p:nvSpPr>
          <p:cNvPr id="545" name="Google Shape;545;p25"/>
          <p:cNvSpPr txBox="1"/>
          <p:nvPr/>
        </p:nvSpPr>
        <p:spPr>
          <a:xfrm>
            <a:off x="716975" y="1059875"/>
            <a:ext cx="7886700" cy="467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Intersection Over Union (IoU) </a:t>
            </a:r>
            <a:endParaRPr sz="1500">
              <a:solidFill>
                <a:srgbClr val="666666"/>
              </a:solidFill>
              <a:latin typeface="Merriweather"/>
              <a:ea typeface="Merriweather"/>
              <a:cs typeface="Merriweather"/>
              <a:sym typeface="Merriweather"/>
            </a:endParaRPr>
          </a:p>
          <a:p>
            <a:pPr indent="0" lvl="0" marL="457200" rtl="0" algn="l">
              <a:spcBef>
                <a:spcPts val="0"/>
              </a:spcBef>
              <a:spcAft>
                <a:spcPts val="0"/>
              </a:spcAft>
              <a:buNone/>
            </a:pPr>
            <a:r>
              <a:t/>
            </a:r>
            <a:endParaRPr b="1" sz="2000"/>
          </a:p>
        </p:txBody>
      </p:sp>
      <p:grpSp>
        <p:nvGrpSpPr>
          <p:cNvPr id="546" name="Google Shape;546;p25"/>
          <p:cNvGrpSpPr/>
          <p:nvPr/>
        </p:nvGrpSpPr>
        <p:grpSpPr>
          <a:xfrm>
            <a:off x="1828804" y="1640938"/>
            <a:ext cx="5947113" cy="868085"/>
            <a:chOff x="762000" y="1717239"/>
            <a:chExt cx="7699525" cy="1190625"/>
          </a:xfrm>
        </p:grpSpPr>
        <p:pic>
          <p:nvPicPr>
            <p:cNvPr id="547" name="Google Shape;547;p25"/>
            <p:cNvPicPr preferRelativeResize="0"/>
            <p:nvPr/>
          </p:nvPicPr>
          <p:blipFill>
            <a:blip r:embed="rId3">
              <a:alphaModFix/>
            </a:blip>
            <a:stretch>
              <a:fillRect/>
            </a:stretch>
          </p:blipFill>
          <p:spPr>
            <a:xfrm>
              <a:off x="762000" y="1717239"/>
              <a:ext cx="6477000" cy="1190625"/>
            </a:xfrm>
            <a:prstGeom prst="rect">
              <a:avLst/>
            </a:prstGeom>
            <a:noFill/>
            <a:ln>
              <a:noFill/>
            </a:ln>
          </p:spPr>
        </p:pic>
        <p:pic>
          <p:nvPicPr>
            <p:cNvPr id="548" name="Google Shape;548;p25"/>
            <p:cNvPicPr preferRelativeResize="0"/>
            <p:nvPr/>
          </p:nvPicPr>
          <p:blipFill rotWithShape="1">
            <a:blip r:embed="rId4">
              <a:alphaModFix/>
            </a:blip>
            <a:srcRect b="0" l="59927" r="1193" t="0"/>
            <a:stretch/>
          </p:blipFill>
          <p:spPr>
            <a:xfrm>
              <a:off x="7348325" y="1936325"/>
              <a:ext cx="1113200" cy="707525"/>
            </a:xfrm>
            <a:prstGeom prst="rect">
              <a:avLst/>
            </a:prstGeom>
            <a:noFill/>
            <a:ln>
              <a:noFill/>
            </a:ln>
          </p:spPr>
        </p:pic>
      </p:grpSp>
      <p:pic>
        <p:nvPicPr>
          <p:cNvPr id="549" name="Google Shape;549;p25"/>
          <p:cNvPicPr preferRelativeResize="0"/>
          <p:nvPr/>
        </p:nvPicPr>
        <p:blipFill>
          <a:blip r:embed="rId5">
            <a:alphaModFix/>
          </a:blip>
          <a:stretch>
            <a:fillRect/>
          </a:stretch>
        </p:blipFill>
        <p:spPr>
          <a:xfrm>
            <a:off x="2436250" y="2777075"/>
            <a:ext cx="4458950" cy="2006975"/>
          </a:xfrm>
          <a:prstGeom prst="rect">
            <a:avLst/>
          </a:prstGeom>
          <a:noFill/>
          <a:ln>
            <a:noFill/>
          </a:ln>
        </p:spPr>
      </p:pic>
      <p:pic>
        <p:nvPicPr>
          <p:cNvPr id="550" name="Google Shape;550;p25"/>
          <p:cNvPicPr preferRelativeResize="0"/>
          <p:nvPr/>
        </p:nvPicPr>
        <p:blipFill>
          <a:blip r:embed="rId6">
            <a:alphaModFix/>
          </a:blip>
          <a:stretch>
            <a:fillRect/>
          </a:stretch>
        </p:blipFill>
        <p:spPr>
          <a:xfrm>
            <a:off x="2667000" y="5498672"/>
            <a:ext cx="2703841" cy="868075"/>
          </a:xfrm>
          <a:prstGeom prst="rect">
            <a:avLst/>
          </a:prstGeom>
          <a:noFill/>
          <a:ln>
            <a:noFill/>
          </a:ln>
        </p:spPr>
      </p:pic>
      <p:sp>
        <p:nvSpPr>
          <p:cNvPr id="551" name="Google Shape;551;p25"/>
          <p:cNvSpPr txBox="1"/>
          <p:nvPr/>
        </p:nvSpPr>
        <p:spPr>
          <a:xfrm>
            <a:off x="716975" y="5098475"/>
            <a:ext cx="7886700" cy="467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L1 Error Metric</a:t>
            </a:r>
            <a:endParaRPr sz="1500">
              <a:solidFill>
                <a:srgbClr val="666666"/>
              </a:solidFill>
              <a:latin typeface="Merriweather"/>
              <a:ea typeface="Merriweather"/>
              <a:cs typeface="Merriweather"/>
              <a:sym typeface="Merriweather"/>
            </a:endParaRPr>
          </a:p>
          <a:p>
            <a:pPr indent="0" lvl="0" marL="457200" rtl="0" algn="l">
              <a:spcBef>
                <a:spcPts val="0"/>
              </a:spcBef>
              <a:spcAft>
                <a:spcPts val="0"/>
              </a:spcAft>
              <a:buNone/>
            </a:pPr>
            <a:r>
              <a:t/>
            </a:r>
            <a:endParaRPr b="1" sz="2000"/>
          </a:p>
        </p:txBody>
      </p:sp>
      <p:sp>
        <p:nvSpPr>
          <p:cNvPr id="552" name="Google Shape;552;p25"/>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Goal : 3D Reconstruction from Images</a:t>
            </a:r>
            <a:endParaRPr/>
          </a:p>
        </p:txBody>
      </p:sp>
      <p:grpSp>
        <p:nvGrpSpPr>
          <p:cNvPr id="45" name="Google Shape;45;p8"/>
          <p:cNvGrpSpPr/>
          <p:nvPr/>
        </p:nvGrpSpPr>
        <p:grpSpPr>
          <a:xfrm>
            <a:off x="459770" y="1781306"/>
            <a:ext cx="8226642" cy="2894062"/>
            <a:chOff x="535950" y="2314753"/>
            <a:chExt cx="7860349" cy="2074150"/>
          </a:xfrm>
        </p:grpSpPr>
        <p:sp>
          <p:nvSpPr>
            <p:cNvPr id="46" name="Google Shape;46;p8"/>
            <p:cNvSpPr/>
            <p:nvPr/>
          </p:nvSpPr>
          <p:spPr>
            <a:xfrm>
              <a:off x="4214490" y="3206067"/>
              <a:ext cx="548101" cy="304304"/>
            </a:xfrm>
            <a:prstGeom prst="rightArrow">
              <a:avLst>
                <a:gd fmla="val 47579"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 name="Google Shape;47;p8"/>
            <p:cNvPicPr preferRelativeResize="0"/>
            <p:nvPr/>
          </p:nvPicPr>
          <p:blipFill>
            <a:blip r:embed="rId3">
              <a:alphaModFix/>
            </a:blip>
            <a:stretch>
              <a:fillRect/>
            </a:stretch>
          </p:blipFill>
          <p:spPr>
            <a:xfrm>
              <a:off x="535950" y="2569700"/>
              <a:ext cx="3437400" cy="1483150"/>
            </a:xfrm>
            <a:prstGeom prst="rect">
              <a:avLst/>
            </a:prstGeom>
            <a:noFill/>
            <a:ln cap="flat" cmpd="sng" w="9525">
              <a:solidFill>
                <a:srgbClr val="000000"/>
              </a:solidFill>
              <a:prstDash val="solid"/>
              <a:round/>
              <a:headEnd len="sm" w="sm" type="none"/>
              <a:tailEnd len="sm" w="sm" type="none"/>
            </a:ln>
          </p:spPr>
        </p:pic>
        <p:pic>
          <p:nvPicPr>
            <p:cNvPr id="48" name="Google Shape;48;p8"/>
            <p:cNvPicPr preferRelativeResize="0"/>
            <p:nvPr/>
          </p:nvPicPr>
          <p:blipFill>
            <a:blip r:embed="rId4">
              <a:alphaModFix/>
            </a:blip>
            <a:stretch>
              <a:fillRect/>
            </a:stretch>
          </p:blipFill>
          <p:spPr>
            <a:xfrm>
              <a:off x="4822950" y="2314753"/>
              <a:ext cx="3573349" cy="2074150"/>
            </a:xfrm>
            <a:prstGeom prst="rect">
              <a:avLst/>
            </a:prstGeom>
            <a:noFill/>
            <a:ln>
              <a:noFill/>
            </a:ln>
          </p:spPr>
        </p:pic>
      </p:grpSp>
      <p:sp>
        <p:nvSpPr>
          <p:cNvPr id="49" name="Google Shape;49;p8"/>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graphicFrame>
        <p:nvGraphicFramePr>
          <p:cNvPr id="558" name="Google Shape;558;p26"/>
          <p:cNvGraphicFramePr/>
          <p:nvPr/>
        </p:nvGraphicFramePr>
        <p:xfrm>
          <a:off x="1802725" y="1704975"/>
          <a:ext cx="3000000" cy="3000000"/>
        </p:xfrm>
        <a:graphic>
          <a:graphicData uri="http://schemas.openxmlformats.org/drawingml/2006/table">
            <a:tbl>
              <a:tblPr>
                <a:noFill/>
                <a:tableStyleId>{32F9F549-9B0F-4AE5-8605-C820290F6902}</a:tableStyleId>
              </a:tblPr>
              <a:tblGrid>
                <a:gridCol w="1953225"/>
                <a:gridCol w="1953225"/>
                <a:gridCol w="1953225"/>
              </a:tblGrid>
              <a:tr h="586875">
                <a:tc>
                  <a:txBody>
                    <a:bodyPr/>
                    <a:lstStyle/>
                    <a:p>
                      <a:pPr indent="0" lvl="0" marL="0" rtl="0" algn="ctr">
                        <a:spcBef>
                          <a:spcPts val="0"/>
                        </a:spcBef>
                        <a:spcAft>
                          <a:spcPts val="0"/>
                        </a:spcAft>
                        <a:buNone/>
                      </a:pPr>
                      <a:r>
                        <a:t/>
                      </a:r>
                      <a:endParaRPr sz="1600">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de-DE" sz="1600">
                          <a:solidFill>
                            <a:srgbClr val="434343"/>
                          </a:solidFill>
                          <a:latin typeface="Merriweather"/>
                          <a:ea typeface="Merriweather"/>
                          <a:cs typeface="Merriweather"/>
                          <a:sym typeface="Merriweather"/>
                        </a:rPr>
                        <a:t>IoU ↑</a:t>
                      </a:r>
                      <a:endParaRPr sz="1600">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de-DE" sz="1600">
                          <a:solidFill>
                            <a:srgbClr val="434343"/>
                          </a:solidFill>
                          <a:latin typeface="Merriweather"/>
                          <a:ea typeface="Merriweather"/>
                          <a:cs typeface="Merriweather"/>
                          <a:sym typeface="Merriweather"/>
                        </a:rPr>
                        <a:t>L1-Error ↓</a:t>
                      </a:r>
                      <a:endParaRPr sz="1600">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r>
              <a:tr h="581225">
                <a:tc>
                  <a:txBody>
                    <a:bodyPr/>
                    <a:lstStyle/>
                    <a:p>
                      <a:pPr indent="0" lvl="0" marL="0" rtl="0" algn="ctr">
                        <a:spcBef>
                          <a:spcPts val="0"/>
                        </a:spcBef>
                        <a:spcAft>
                          <a:spcPts val="0"/>
                        </a:spcAft>
                        <a:buNone/>
                      </a:pPr>
                      <a:r>
                        <a:rPr lang="de-DE" sz="1600">
                          <a:solidFill>
                            <a:srgbClr val="434343"/>
                          </a:solidFill>
                          <a:latin typeface="Merriweather"/>
                          <a:ea typeface="Merriweather"/>
                          <a:cs typeface="Merriweather"/>
                          <a:sym typeface="Merriweather"/>
                        </a:rPr>
                        <a:t>Occupancy</a:t>
                      </a:r>
                      <a:endParaRPr sz="1600">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i="1" lang="de-DE" sz="1600">
                          <a:latin typeface="Merriweather"/>
                          <a:ea typeface="Merriweather"/>
                          <a:cs typeface="Merriweather"/>
                          <a:sym typeface="Merriweather"/>
                        </a:rPr>
                        <a:t>0.592</a:t>
                      </a:r>
                      <a:endParaRPr i="1" sz="1600">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i="1" lang="de-DE" sz="1600">
                          <a:latin typeface="Merriweather"/>
                          <a:ea typeface="Merriweather"/>
                          <a:cs typeface="Merriweather"/>
                          <a:sym typeface="Merriweather"/>
                        </a:rPr>
                        <a:t>0.118</a:t>
                      </a:r>
                      <a:endParaRPr i="1" sz="1600">
                        <a:latin typeface="Merriweather"/>
                        <a:ea typeface="Merriweather"/>
                        <a:cs typeface="Merriweather"/>
                        <a:sym typeface="Merriweather"/>
                      </a:endParaRPr>
                    </a:p>
                  </a:txBody>
                  <a:tcPr marT="91425" marB="91425" marR="91425" marL="91425" anchor="ctr">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581225">
                <a:tc>
                  <a:txBody>
                    <a:bodyPr/>
                    <a:lstStyle/>
                    <a:p>
                      <a:pPr indent="0" lvl="0" marL="0" rtl="0" algn="ctr">
                        <a:spcBef>
                          <a:spcPts val="0"/>
                        </a:spcBef>
                        <a:spcAft>
                          <a:spcPts val="0"/>
                        </a:spcAft>
                        <a:buNone/>
                      </a:pPr>
                      <a:r>
                        <a:rPr lang="de-DE" sz="1600">
                          <a:solidFill>
                            <a:srgbClr val="434343"/>
                          </a:solidFill>
                          <a:latin typeface="Merriweather"/>
                          <a:ea typeface="Merriweather"/>
                          <a:cs typeface="Merriweather"/>
                          <a:sym typeface="Merriweather"/>
                        </a:rPr>
                        <a:t>TDF</a:t>
                      </a:r>
                      <a:endParaRPr sz="1600">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i="1" lang="de-DE" sz="1600">
                          <a:latin typeface="Merriweather"/>
                          <a:ea typeface="Merriweather"/>
                          <a:cs typeface="Merriweather"/>
                          <a:sym typeface="Merriweather"/>
                        </a:rPr>
                        <a:t>0.583</a:t>
                      </a:r>
                      <a:endParaRPr i="1" sz="1600">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i="1" lang="de-DE" sz="1600">
                          <a:latin typeface="Merriweather"/>
                          <a:ea typeface="Merriweather"/>
                          <a:cs typeface="Merriweather"/>
                          <a:sym typeface="Merriweather"/>
                        </a:rPr>
                        <a:t>0.114</a:t>
                      </a:r>
                      <a:endParaRPr i="1" sz="1600">
                        <a:latin typeface="Merriweather"/>
                        <a:ea typeface="Merriweather"/>
                        <a:cs typeface="Merriweather"/>
                        <a:sym typeface="Merriweather"/>
                      </a:endParaRPr>
                    </a:p>
                  </a:txBody>
                  <a:tcPr marT="91425" marB="91425" marR="91425" marL="91425" anchor="ctr">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581225">
                <a:tc>
                  <a:txBody>
                    <a:bodyPr/>
                    <a:lstStyle/>
                    <a:p>
                      <a:pPr indent="0" lvl="0" marL="0" rtl="0" algn="ctr">
                        <a:spcBef>
                          <a:spcPts val="0"/>
                        </a:spcBef>
                        <a:spcAft>
                          <a:spcPts val="0"/>
                        </a:spcAft>
                        <a:buNone/>
                      </a:pPr>
                      <a:r>
                        <a:rPr lang="de-DE" sz="1600">
                          <a:solidFill>
                            <a:srgbClr val="434343"/>
                          </a:solidFill>
                          <a:latin typeface="Merriweather"/>
                          <a:ea typeface="Merriweather"/>
                          <a:cs typeface="Merriweather"/>
                          <a:sym typeface="Merriweather"/>
                        </a:rPr>
                        <a:t>TDF</a:t>
                      </a:r>
                      <a:r>
                        <a:rPr lang="de-DE" sz="1600">
                          <a:solidFill>
                            <a:srgbClr val="434343"/>
                          </a:solidFill>
                          <a:latin typeface="Merriweather"/>
                          <a:ea typeface="Merriweather"/>
                          <a:cs typeface="Merriweather"/>
                          <a:sym typeface="Merriweather"/>
                        </a:rPr>
                        <a:t>(log)</a:t>
                      </a:r>
                      <a:endParaRPr sz="1600">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i="1" lang="de-DE" sz="1600">
                          <a:latin typeface="Merriweather"/>
                          <a:ea typeface="Merriweather"/>
                          <a:cs typeface="Merriweather"/>
                          <a:sym typeface="Merriweather"/>
                        </a:rPr>
                        <a:t>0.597</a:t>
                      </a:r>
                      <a:endParaRPr b="1" i="1" sz="1600">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i="1" lang="de-DE" sz="1600">
                          <a:latin typeface="Merriweather"/>
                          <a:ea typeface="Merriweather"/>
                          <a:cs typeface="Merriweather"/>
                          <a:sym typeface="Merriweather"/>
                        </a:rPr>
                        <a:t>0.111</a:t>
                      </a:r>
                      <a:endParaRPr b="1" i="1" sz="1600">
                        <a:latin typeface="Merriweather"/>
                        <a:ea typeface="Merriweather"/>
                        <a:cs typeface="Merriweather"/>
                        <a:sym typeface="Merriweather"/>
                      </a:endParaRPr>
                    </a:p>
                  </a:txBody>
                  <a:tcPr marT="91425" marB="91425" marR="91425" marL="91425" anchor="ctr">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
        <p:nvSpPr>
          <p:cNvPr id="559" name="Google Shape;559;p26"/>
          <p:cNvSpPr txBox="1"/>
          <p:nvPr/>
        </p:nvSpPr>
        <p:spPr>
          <a:xfrm>
            <a:off x="277000" y="289725"/>
            <a:ext cx="77169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2400">
                <a:solidFill>
                  <a:srgbClr val="6AA84F"/>
                </a:solidFill>
                <a:latin typeface="Roboto"/>
                <a:ea typeface="Roboto"/>
                <a:cs typeface="Roboto"/>
                <a:sym typeface="Roboto"/>
              </a:rPr>
              <a:t>Evaluation : Occupancy Grid vs Distance Field</a:t>
            </a:r>
            <a:endParaRPr sz="2400">
              <a:solidFill>
                <a:srgbClr val="6AA84F"/>
              </a:solidFill>
              <a:latin typeface="Roboto"/>
              <a:ea typeface="Roboto"/>
              <a:cs typeface="Roboto"/>
              <a:sym typeface="Roboto"/>
            </a:endParaRPr>
          </a:p>
        </p:txBody>
      </p:sp>
      <p:sp>
        <p:nvSpPr>
          <p:cNvPr id="560" name="Google Shape;560;p26"/>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27"/>
          <p:cNvSpPr txBox="1"/>
          <p:nvPr/>
        </p:nvSpPr>
        <p:spPr>
          <a:xfrm>
            <a:off x="277000" y="289725"/>
            <a:ext cx="77169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2400">
                <a:solidFill>
                  <a:srgbClr val="6AA84F"/>
                </a:solidFill>
                <a:latin typeface="Roboto"/>
                <a:ea typeface="Roboto"/>
                <a:cs typeface="Roboto"/>
                <a:sym typeface="Roboto"/>
              </a:rPr>
              <a:t>Evaluation : Occupancy Grid vs Distance Field</a:t>
            </a:r>
            <a:endParaRPr sz="2400">
              <a:solidFill>
                <a:srgbClr val="6AA84F"/>
              </a:solidFill>
              <a:latin typeface="Roboto"/>
              <a:ea typeface="Roboto"/>
              <a:cs typeface="Roboto"/>
              <a:sym typeface="Roboto"/>
            </a:endParaRPr>
          </a:p>
        </p:txBody>
      </p:sp>
      <p:sp>
        <p:nvSpPr>
          <p:cNvPr id="567" name="Google Shape;567;p27"/>
          <p:cNvSpPr txBox="1"/>
          <p:nvPr/>
        </p:nvSpPr>
        <p:spPr>
          <a:xfrm>
            <a:off x="256950" y="1261400"/>
            <a:ext cx="8345400" cy="30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666666"/>
              </a:solidFill>
              <a:latin typeface="Merriweather"/>
              <a:ea typeface="Merriweather"/>
              <a:cs typeface="Merriweather"/>
              <a:sym typeface="Merriweather"/>
            </a:endParaRPr>
          </a:p>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Distance Field with log weighting performs better than other two versions. </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more weightage to the voxels near the surface.</a:t>
            </a:r>
            <a:endParaRPr sz="1500">
              <a:solidFill>
                <a:srgbClr val="666666"/>
              </a:solidFill>
              <a:latin typeface="Merriweather"/>
              <a:ea typeface="Merriweather"/>
              <a:cs typeface="Merriweather"/>
              <a:sym typeface="Merriweather"/>
            </a:endParaRPr>
          </a:p>
          <a:p>
            <a:pPr indent="0" lvl="0" marL="0" rtl="0" algn="l">
              <a:spcBef>
                <a:spcPts val="0"/>
              </a:spcBef>
              <a:spcAft>
                <a:spcPts val="0"/>
              </a:spcAft>
              <a:buNone/>
            </a:pPr>
            <a:r>
              <a:t/>
            </a:r>
            <a:endParaRPr sz="1500">
              <a:solidFill>
                <a:srgbClr val="666666"/>
              </a:solidFill>
              <a:latin typeface="Merriweather"/>
              <a:ea typeface="Merriweather"/>
              <a:cs typeface="Merriweather"/>
              <a:sym typeface="Merriweather"/>
            </a:endParaRPr>
          </a:p>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Occupancy representation performs better than Distance Field representation</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Lesser to learn</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Input is in the form of occupancy</a:t>
            </a:r>
            <a:endParaRPr sz="1500">
              <a:solidFill>
                <a:srgbClr val="666666"/>
              </a:solidFill>
              <a:latin typeface="Merriweather"/>
              <a:ea typeface="Merriweather"/>
              <a:cs typeface="Merriweather"/>
              <a:sym typeface="Merriweather"/>
            </a:endParaRPr>
          </a:p>
          <a:p>
            <a:pPr indent="0" lvl="0" marL="0" rtl="0" algn="l">
              <a:spcBef>
                <a:spcPts val="0"/>
              </a:spcBef>
              <a:spcAft>
                <a:spcPts val="0"/>
              </a:spcAft>
              <a:buNone/>
            </a:pPr>
            <a:r>
              <a:t/>
            </a:r>
            <a:endParaRPr sz="1500">
              <a:solidFill>
                <a:srgbClr val="666666"/>
              </a:solidFill>
              <a:latin typeface="Merriweather"/>
              <a:ea typeface="Merriweather"/>
              <a:cs typeface="Merriweather"/>
              <a:sym typeface="Merriweather"/>
            </a:endParaRPr>
          </a:p>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In terms of speed, Occupancy representation performs better than other two versions</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Occupancy: 26 epochs</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Distance Field with log weighting: 43 epochs</a:t>
            </a:r>
            <a:endParaRPr sz="1500">
              <a:solidFill>
                <a:srgbClr val="666666"/>
              </a:solidFill>
              <a:latin typeface="Merriweather"/>
              <a:ea typeface="Merriweather"/>
              <a:cs typeface="Merriweather"/>
              <a:sym typeface="Merriweather"/>
            </a:endParaRPr>
          </a:p>
        </p:txBody>
      </p:sp>
      <p:sp>
        <p:nvSpPr>
          <p:cNvPr id="568" name="Google Shape;568;p27"/>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28"/>
          <p:cNvSpPr txBox="1"/>
          <p:nvPr/>
        </p:nvSpPr>
        <p:spPr>
          <a:xfrm>
            <a:off x="322125" y="1164125"/>
            <a:ext cx="13560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a:solidFill>
                <a:srgbClr val="666666"/>
              </a:solidFill>
              <a:latin typeface="Merriweather"/>
              <a:ea typeface="Merriweather"/>
              <a:cs typeface="Merriweather"/>
              <a:sym typeface="Merriweather"/>
            </a:endParaRPr>
          </a:p>
        </p:txBody>
      </p:sp>
      <p:sp>
        <p:nvSpPr>
          <p:cNvPr id="575" name="Google Shape;575;p28"/>
          <p:cNvSpPr txBox="1"/>
          <p:nvPr/>
        </p:nvSpPr>
        <p:spPr>
          <a:xfrm>
            <a:off x="474525" y="1316525"/>
            <a:ext cx="13560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a:solidFill>
                <a:srgbClr val="666666"/>
              </a:solidFill>
              <a:latin typeface="Merriweather"/>
              <a:ea typeface="Merriweather"/>
              <a:cs typeface="Merriweather"/>
              <a:sym typeface="Merriweather"/>
            </a:endParaRPr>
          </a:p>
        </p:txBody>
      </p:sp>
      <p:sp>
        <p:nvSpPr>
          <p:cNvPr id="576" name="Google Shape;576;p28"/>
          <p:cNvSpPr txBox="1"/>
          <p:nvPr/>
        </p:nvSpPr>
        <p:spPr>
          <a:xfrm>
            <a:off x="322125" y="1316525"/>
            <a:ext cx="13560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a:solidFill>
                <a:srgbClr val="666666"/>
              </a:solidFill>
              <a:latin typeface="Merriweather"/>
              <a:ea typeface="Merriweather"/>
              <a:cs typeface="Merriweather"/>
              <a:sym typeface="Merriweather"/>
            </a:endParaRPr>
          </a:p>
        </p:txBody>
      </p:sp>
      <p:sp>
        <p:nvSpPr>
          <p:cNvPr id="577" name="Google Shape;577;p28"/>
          <p:cNvSpPr txBox="1"/>
          <p:nvPr/>
        </p:nvSpPr>
        <p:spPr>
          <a:xfrm>
            <a:off x="322125" y="1302775"/>
            <a:ext cx="1356000" cy="20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de-DE">
                <a:solidFill>
                  <a:srgbClr val="666666"/>
                </a:solidFill>
                <a:latin typeface="Merriweather"/>
                <a:ea typeface="Merriweather"/>
                <a:cs typeface="Merriweather"/>
                <a:sym typeface="Merriweather"/>
              </a:rPr>
              <a:t>Input Image</a:t>
            </a:r>
            <a:endParaRPr b="1" i="1">
              <a:solidFill>
                <a:srgbClr val="666666"/>
              </a:solidFill>
              <a:latin typeface="Merriweather"/>
              <a:ea typeface="Merriweather"/>
              <a:cs typeface="Merriweather"/>
              <a:sym typeface="Merriweather"/>
            </a:endParaRPr>
          </a:p>
        </p:txBody>
      </p:sp>
      <p:sp>
        <p:nvSpPr>
          <p:cNvPr id="578" name="Google Shape;578;p28"/>
          <p:cNvSpPr txBox="1"/>
          <p:nvPr/>
        </p:nvSpPr>
        <p:spPr>
          <a:xfrm>
            <a:off x="1769925" y="1302775"/>
            <a:ext cx="1356000" cy="20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de-DE">
                <a:solidFill>
                  <a:srgbClr val="666666"/>
                </a:solidFill>
                <a:latin typeface="Merriweather"/>
                <a:ea typeface="Merriweather"/>
                <a:cs typeface="Merriweather"/>
                <a:sym typeface="Merriweather"/>
              </a:rPr>
              <a:t>Input Volume</a:t>
            </a:r>
            <a:endParaRPr b="1" i="1">
              <a:solidFill>
                <a:srgbClr val="666666"/>
              </a:solidFill>
              <a:latin typeface="Merriweather"/>
              <a:ea typeface="Merriweather"/>
              <a:cs typeface="Merriweather"/>
              <a:sym typeface="Merriweather"/>
            </a:endParaRPr>
          </a:p>
        </p:txBody>
      </p:sp>
      <p:sp>
        <p:nvSpPr>
          <p:cNvPr id="579" name="Google Shape;579;p28"/>
          <p:cNvSpPr txBox="1"/>
          <p:nvPr/>
        </p:nvSpPr>
        <p:spPr>
          <a:xfrm>
            <a:off x="3217725" y="1302775"/>
            <a:ext cx="1356000" cy="20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de-DE">
                <a:solidFill>
                  <a:srgbClr val="666666"/>
                </a:solidFill>
                <a:latin typeface="Merriweather"/>
                <a:ea typeface="Merriweather"/>
                <a:cs typeface="Merriweather"/>
                <a:sym typeface="Merriweather"/>
              </a:rPr>
              <a:t>Ground Truth</a:t>
            </a:r>
            <a:endParaRPr b="1" i="1">
              <a:solidFill>
                <a:srgbClr val="666666"/>
              </a:solidFill>
              <a:latin typeface="Merriweather"/>
              <a:ea typeface="Merriweather"/>
              <a:cs typeface="Merriweather"/>
              <a:sym typeface="Merriweather"/>
            </a:endParaRPr>
          </a:p>
        </p:txBody>
      </p:sp>
      <p:sp>
        <p:nvSpPr>
          <p:cNvPr id="580" name="Google Shape;580;p28"/>
          <p:cNvSpPr txBox="1"/>
          <p:nvPr/>
        </p:nvSpPr>
        <p:spPr>
          <a:xfrm>
            <a:off x="4632950" y="1302775"/>
            <a:ext cx="1236000" cy="20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de-DE">
                <a:solidFill>
                  <a:srgbClr val="666666"/>
                </a:solidFill>
                <a:latin typeface="Merriweather"/>
                <a:ea typeface="Merriweather"/>
                <a:cs typeface="Merriweather"/>
                <a:sym typeface="Merriweather"/>
              </a:rPr>
              <a:t>Occupancy</a:t>
            </a:r>
            <a:endParaRPr b="1" i="1">
              <a:solidFill>
                <a:srgbClr val="666666"/>
              </a:solidFill>
              <a:latin typeface="Merriweather"/>
              <a:ea typeface="Merriweather"/>
              <a:cs typeface="Merriweather"/>
              <a:sym typeface="Merriweather"/>
            </a:endParaRPr>
          </a:p>
        </p:txBody>
      </p:sp>
      <p:sp>
        <p:nvSpPr>
          <p:cNvPr id="581" name="Google Shape;581;p28"/>
          <p:cNvSpPr txBox="1"/>
          <p:nvPr/>
        </p:nvSpPr>
        <p:spPr>
          <a:xfrm>
            <a:off x="6048725" y="1302775"/>
            <a:ext cx="1131300" cy="20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de-DE">
                <a:solidFill>
                  <a:srgbClr val="666666"/>
                </a:solidFill>
                <a:latin typeface="Merriweather"/>
                <a:ea typeface="Merriweather"/>
                <a:cs typeface="Merriweather"/>
                <a:sym typeface="Merriweather"/>
              </a:rPr>
              <a:t>TDF</a:t>
            </a:r>
            <a:endParaRPr b="1" i="1">
              <a:solidFill>
                <a:srgbClr val="666666"/>
              </a:solidFill>
              <a:latin typeface="Merriweather"/>
              <a:ea typeface="Merriweather"/>
              <a:cs typeface="Merriweather"/>
              <a:sym typeface="Merriweather"/>
            </a:endParaRPr>
          </a:p>
        </p:txBody>
      </p:sp>
      <p:sp>
        <p:nvSpPr>
          <p:cNvPr id="582" name="Google Shape;582;p28"/>
          <p:cNvSpPr txBox="1"/>
          <p:nvPr/>
        </p:nvSpPr>
        <p:spPr>
          <a:xfrm>
            <a:off x="7543450" y="1302775"/>
            <a:ext cx="1068900" cy="20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de-DE">
                <a:solidFill>
                  <a:srgbClr val="666666"/>
                </a:solidFill>
                <a:latin typeface="Merriweather"/>
                <a:ea typeface="Merriweather"/>
                <a:cs typeface="Merriweather"/>
                <a:sym typeface="Merriweather"/>
              </a:rPr>
              <a:t>TDF</a:t>
            </a:r>
            <a:r>
              <a:rPr b="1" i="1" lang="de-DE">
                <a:solidFill>
                  <a:srgbClr val="666666"/>
                </a:solidFill>
                <a:latin typeface="Merriweather"/>
                <a:ea typeface="Merriweather"/>
                <a:cs typeface="Merriweather"/>
                <a:sym typeface="Merriweather"/>
              </a:rPr>
              <a:t>(log)</a:t>
            </a:r>
            <a:endParaRPr b="1" i="1">
              <a:solidFill>
                <a:srgbClr val="666666"/>
              </a:solidFill>
              <a:latin typeface="Merriweather"/>
              <a:ea typeface="Merriweather"/>
              <a:cs typeface="Merriweather"/>
              <a:sym typeface="Merriweather"/>
            </a:endParaRPr>
          </a:p>
        </p:txBody>
      </p:sp>
      <p:pic>
        <p:nvPicPr>
          <p:cNvPr id="583" name="Google Shape;583;p28"/>
          <p:cNvPicPr preferRelativeResize="0"/>
          <p:nvPr/>
        </p:nvPicPr>
        <p:blipFill>
          <a:blip r:embed="rId3">
            <a:alphaModFix/>
          </a:blip>
          <a:stretch>
            <a:fillRect/>
          </a:stretch>
        </p:blipFill>
        <p:spPr>
          <a:xfrm>
            <a:off x="435575" y="1963601"/>
            <a:ext cx="1120699" cy="955933"/>
          </a:xfrm>
          <a:prstGeom prst="rect">
            <a:avLst/>
          </a:prstGeom>
          <a:noFill/>
          <a:ln>
            <a:noFill/>
          </a:ln>
        </p:spPr>
      </p:pic>
      <p:pic>
        <p:nvPicPr>
          <p:cNvPr id="584" name="Google Shape;584;p28"/>
          <p:cNvPicPr preferRelativeResize="0"/>
          <p:nvPr/>
        </p:nvPicPr>
        <p:blipFill>
          <a:blip r:embed="rId4">
            <a:alphaModFix/>
          </a:blip>
          <a:stretch>
            <a:fillRect/>
          </a:stretch>
        </p:blipFill>
        <p:spPr>
          <a:xfrm>
            <a:off x="3185257" y="1869345"/>
            <a:ext cx="1334008" cy="1137564"/>
          </a:xfrm>
          <a:prstGeom prst="rect">
            <a:avLst/>
          </a:prstGeom>
          <a:noFill/>
          <a:ln>
            <a:noFill/>
          </a:ln>
        </p:spPr>
      </p:pic>
      <p:pic>
        <p:nvPicPr>
          <p:cNvPr id="585" name="Google Shape;585;p28"/>
          <p:cNvPicPr preferRelativeResize="0"/>
          <p:nvPr/>
        </p:nvPicPr>
        <p:blipFill>
          <a:blip r:embed="rId5">
            <a:alphaModFix/>
          </a:blip>
          <a:stretch>
            <a:fillRect/>
          </a:stretch>
        </p:blipFill>
        <p:spPr>
          <a:xfrm>
            <a:off x="1681169" y="1932539"/>
            <a:ext cx="1404723" cy="1035222"/>
          </a:xfrm>
          <a:prstGeom prst="rect">
            <a:avLst/>
          </a:prstGeom>
          <a:noFill/>
          <a:ln>
            <a:noFill/>
          </a:ln>
        </p:spPr>
      </p:pic>
      <p:pic>
        <p:nvPicPr>
          <p:cNvPr id="586" name="Google Shape;586;p28"/>
          <p:cNvPicPr preferRelativeResize="0"/>
          <p:nvPr/>
        </p:nvPicPr>
        <p:blipFill>
          <a:blip r:embed="rId6">
            <a:alphaModFix/>
          </a:blip>
          <a:stretch>
            <a:fillRect/>
          </a:stretch>
        </p:blipFill>
        <p:spPr>
          <a:xfrm>
            <a:off x="4498802" y="1817798"/>
            <a:ext cx="1404724" cy="1129036"/>
          </a:xfrm>
          <a:prstGeom prst="rect">
            <a:avLst/>
          </a:prstGeom>
          <a:noFill/>
          <a:ln>
            <a:noFill/>
          </a:ln>
        </p:spPr>
      </p:pic>
      <p:pic>
        <p:nvPicPr>
          <p:cNvPr id="587" name="Google Shape;587;p28"/>
          <p:cNvPicPr preferRelativeResize="0"/>
          <p:nvPr/>
        </p:nvPicPr>
        <p:blipFill>
          <a:blip r:embed="rId7">
            <a:alphaModFix/>
          </a:blip>
          <a:stretch>
            <a:fillRect/>
          </a:stretch>
        </p:blipFill>
        <p:spPr>
          <a:xfrm>
            <a:off x="5955533" y="1823066"/>
            <a:ext cx="1404725" cy="1161762"/>
          </a:xfrm>
          <a:prstGeom prst="rect">
            <a:avLst/>
          </a:prstGeom>
          <a:noFill/>
          <a:ln>
            <a:noFill/>
          </a:ln>
        </p:spPr>
      </p:pic>
      <p:pic>
        <p:nvPicPr>
          <p:cNvPr id="588" name="Google Shape;588;p28"/>
          <p:cNvPicPr preferRelativeResize="0"/>
          <p:nvPr/>
        </p:nvPicPr>
        <p:blipFill>
          <a:blip r:embed="rId8">
            <a:alphaModFix/>
          </a:blip>
          <a:stretch>
            <a:fillRect/>
          </a:stretch>
        </p:blipFill>
        <p:spPr>
          <a:xfrm>
            <a:off x="7453164" y="1797997"/>
            <a:ext cx="1378936" cy="1161765"/>
          </a:xfrm>
          <a:prstGeom prst="rect">
            <a:avLst/>
          </a:prstGeom>
          <a:noFill/>
          <a:ln>
            <a:noFill/>
          </a:ln>
        </p:spPr>
      </p:pic>
      <p:pic>
        <p:nvPicPr>
          <p:cNvPr id="589" name="Google Shape;589;p28"/>
          <p:cNvPicPr preferRelativeResize="0"/>
          <p:nvPr/>
        </p:nvPicPr>
        <p:blipFill rotWithShape="1">
          <a:blip r:embed="rId9">
            <a:alphaModFix/>
          </a:blip>
          <a:srcRect b="8906" l="5467" r="5342" t="10997"/>
          <a:stretch/>
        </p:blipFill>
        <p:spPr>
          <a:xfrm>
            <a:off x="224400" y="3502099"/>
            <a:ext cx="1334025" cy="684302"/>
          </a:xfrm>
          <a:prstGeom prst="rect">
            <a:avLst/>
          </a:prstGeom>
          <a:noFill/>
          <a:ln>
            <a:noFill/>
          </a:ln>
        </p:spPr>
      </p:pic>
      <p:pic>
        <p:nvPicPr>
          <p:cNvPr id="590" name="Google Shape;590;p28"/>
          <p:cNvPicPr preferRelativeResize="0"/>
          <p:nvPr/>
        </p:nvPicPr>
        <p:blipFill rotWithShape="1">
          <a:blip r:embed="rId10">
            <a:alphaModFix/>
          </a:blip>
          <a:srcRect b="4840" l="5572" r="4109" t="8414"/>
          <a:stretch/>
        </p:blipFill>
        <p:spPr>
          <a:xfrm>
            <a:off x="1676801" y="3445306"/>
            <a:ext cx="1286250" cy="801393"/>
          </a:xfrm>
          <a:prstGeom prst="rect">
            <a:avLst/>
          </a:prstGeom>
          <a:noFill/>
          <a:ln>
            <a:noFill/>
          </a:ln>
        </p:spPr>
      </p:pic>
      <p:pic>
        <p:nvPicPr>
          <p:cNvPr id="591" name="Google Shape;591;p28"/>
          <p:cNvPicPr preferRelativeResize="0"/>
          <p:nvPr/>
        </p:nvPicPr>
        <p:blipFill rotWithShape="1">
          <a:blip r:embed="rId11">
            <a:alphaModFix/>
          </a:blip>
          <a:srcRect b="4017" l="4652" r="8064" t="9581"/>
          <a:stretch/>
        </p:blipFill>
        <p:spPr>
          <a:xfrm>
            <a:off x="3119299" y="3440446"/>
            <a:ext cx="1334024" cy="795179"/>
          </a:xfrm>
          <a:prstGeom prst="rect">
            <a:avLst/>
          </a:prstGeom>
          <a:noFill/>
          <a:ln>
            <a:noFill/>
          </a:ln>
        </p:spPr>
      </p:pic>
      <p:pic>
        <p:nvPicPr>
          <p:cNvPr id="592" name="Google Shape;592;p28"/>
          <p:cNvPicPr preferRelativeResize="0"/>
          <p:nvPr/>
        </p:nvPicPr>
        <p:blipFill rotWithShape="1">
          <a:blip r:embed="rId12">
            <a:alphaModFix/>
          </a:blip>
          <a:srcRect b="3241" l="5474" r="7220" t="0"/>
          <a:stretch/>
        </p:blipFill>
        <p:spPr>
          <a:xfrm>
            <a:off x="4499797" y="3231550"/>
            <a:ext cx="1432302" cy="955925"/>
          </a:xfrm>
          <a:prstGeom prst="rect">
            <a:avLst/>
          </a:prstGeom>
          <a:noFill/>
          <a:ln>
            <a:noFill/>
          </a:ln>
        </p:spPr>
      </p:pic>
      <p:pic>
        <p:nvPicPr>
          <p:cNvPr id="593" name="Google Shape;593;p28"/>
          <p:cNvPicPr preferRelativeResize="0"/>
          <p:nvPr/>
        </p:nvPicPr>
        <p:blipFill rotWithShape="1">
          <a:blip r:embed="rId13">
            <a:alphaModFix/>
          </a:blip>
          <a:srcRect b="6800" l="5592" r="7025" t="11359"/>
          <a:stretch/>
        </p:blipFill>
        <p:spPr>
          <a:xfrm>
            <a:off x="6003426" y="3461861"/>
            <a:ext cx="1378926" cy="776663"/>
          </a:xfrm>
          <a:prstGeom prst="rect">
            <a:avLst/>
          </a:prstGeom>
          <a:noFill/>
          <a:ln>
            <a:noFill/>
          </a:ln>
        </p:spPr>
      </p:pic>
      <p:pic>
        <p:nvPicPr>
          <p:cNvPr id="594" name="Google Shape;594;p28"/>
          <p:cNvPicPr preferRelativeResize="0"/>
          <p:nvPr/>
        </p:nvPicPr>
        <p:blipFill>
          <a:blip r:embed="rId14">
            <a:alphaModFix/>
          </a:blip>
          <a:stretch>
            <a:fillRect/>
          </a:stretch>
        </p:blipFill>
        <p:spPr>
          <a:xfrm>
            <a:off x="7482350" y="3393515"/>
            <a:ext cx="1378925" cy="897660"/>
          </a:xfrm>
          <a:prstGeom prst="rect">
            <a:avLst/>
          </a:prstGeom>
          <a:noFill/>
          <a:ln>
            <a:noFill/>
          </a:ln>
        </p:spPr>
      </p:pic>
      <p:pic>
        <p:nvPicPr>
          <p:cNvPr id="595" name="Google Shape;595;p28"/>
          <p:cNvPicPr preferRelativeResize="0"/>
          <p:nvPr/>
        </p:nvPicPr>
        <p:blipFill rotWithShape="1">
          <a:blip r:embed="rId15">
            <a:alphaModFix/>
          </a:blip>
          <a:srcRect b="0" l="3718" r="3560" t="0"/>
          <a:stretch/>
        </p:blipFill>
        <p:spPr>
          <a:xfrm>
            <a:off x="105800" y="5015800"/>
            <a:ext cx="1432300" cy="584000"/>
          </a:xfrm>
          <a:prstGeom prst="rect">
            <a:avLst/>
          </a:prstGeom>
          <a:noFill/>
          <a:ln>
            <a:noFill/>
          </a:ln>
        </p:spPr>
      </p:pic>
      <p:pic>
        <p:nvPicPr>
          <p:cNvPr id="596" name="Google Shape;596;p28"/>
          <p:cNvPicPr preferRelativeResize="0"/>
          <p:nvPr/>
        </p:nvPicPr>
        <p:blipFill>
          <a:blip r:embed="rId16">
            <a:alphaModFix/>
          </a:blip>
          <a:stretch>
            <a:fillRect/>
          </a:stretch>
        </p:blipFill>
        <p:spPr>
          <a:xfrm>
            <a:off x="1588026" y="4857213"/>
            <a:ext cx="1432299" cy="849612"/>
          </a:xfrm>
          <a:prstGeom prst="rect">
            <a:avLst/>
          </a:prstGeom>
          <a:noFill/>
          <a:ln>
            <a:noFill/>
          </a:ln>
        </p:spPr>
      </p:pic>
      <p:pic>
        <p:nvPicPr>
          <p:cNvPr id="597" name="Google Shape;597;p28"/>
          <p:cNvPicPr preferRelativeResize="0"/>
          <p:nvPr/>
        </p:nvPicPr>
        <p:blipFill rotWithShape="1">
          <a:blip r:embed="rId17">
            <a:alphaModFix/>
          </a:blip>
          <a:srcRect b="6558" l="4197" r="4544" t="6113"/>
          <a:stretch/>
        </p:blipFill>
        <p:spPr>
          <a:xfrm>
            <a:off x="3202625" y="4896123"/>
            <a:ext cx="1286249" cy="658302"/>
          </a:xfrm>
          <a:prstGeom prst="rect">
            <a:avLst/>
          </a:prstGeom>
          <a:noFill/>
          <a:ln>
            <a:noFill/>
          </a:ln>
        </p:spPr>
      </p:pic>
      <p:pic>
        <p:nvPicPr>
          <p:cNvPr id="598" name="Google Shape;598;p28"/>
          <p:cNvPicPr preferRelativeResize="0"/>
          <p:nvPr/>
        </p:nvPicPr>
        <p:blipFill rotWithShape="1">
          <a:blip r:embed="rId18">
            <a:alphaModFix/>
          </a:blip>
          <a:srcRect b="8405" l="4323" r="5788" t="8778"/>
          <a:stretch/>
        </p:blipFill>
        <p:spPr>
          <a:xfrm>
            <a:off x="4578100" y="4911803"/>
            <a:ext cx="1432301" cy="615598"/>
          </a:xfrm>
          <a:prstGeom prst="rect">
            <a:avLst/>
          </a:prstGeom>
          <a:noFill/>
          <a:ln>
            <a:noFill/>
          </a:ln>
        </p:spPr>
      </p:pic>
      <p:pic>
        <p:nvPicPr>
          <p:cNvPr id="599" name="Google Shape;599;p28"/>
          <p:cNvPicPr preferRelativeResize="0"/>
          <p:nvPr/>
        </p:nvPicPr>
        <p:blipFill rotWithShape="1">
          <a:blip r:embed="rId19">
            <a:alphaModFix/>
          </a:blip>
          <a:srcRect b="8722" l="4796" r="5549" t="7088"/>
          <a:stretch/>
        </p:blipFill>
        <p:spPr>
          <a:xfrm>
            <a:off x="6099625" y="4855771"/>
            <a:ext cx="1432299" cy="691478"/>
          </a:xfrm>
          <a:prstGeom prst="rect">
            <a:avLst/>
          </a:prstGeom>
          <a:noFill/>
          <a:ln>
            <a:noFill/>
          </a:ln>
        </p:spPr>
      </p:pic>
      <p:pic>
        <p:nvPicPr>
          <p:cNvPr id="600" name="Google Shape;600;p28"/>
          <p:cNvPicPr preferRelativeResize="0"/>
          <p:nvPr/>
        </p:nvPicPr>
        <p:blipFill rotWithShape="1">
          <a:blip r:embed="rId20">
            <a:alphaModFix/>
          </a:blip>
          <a:srcRect b="0" l="1373" r="1217" t="3100"/>
          <a:stretch/>
        </p:blipFill>
        <p:spPr>
          <a:xfrm>
            <a:off x="7583475" y="4857058"/>
            <a:ext cx="1404725" cy="746542"/>
          </a:xfrm>
          <a:prstGeom prst="rect">
            <a:avLst/>
          </a:prstGeom>
          <a:noFill/>
          <a:ln>
            <a:noFill/>
          </a:ln>
        </p:spPr>
      </p:pic>
      <p:sp>
        <p:nvSpPr>
          <p:cNvPr id="601" name="Google Shape;601;p28"/>
          <p:cNvSpPr txBox="1"/>
          <p:nvPr>
            <p:ph type="title"/>
          </p:nvPr>
        </p:nvSpPr>
        <p:spPr>
          <a:xfrm>
            <a:off x="406226" y="359014"/>
            <a:ext cx="7167300" cy="3600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de-DE">
                <a:solidFill>
                  <a:srgbClr val="6AA84F"/>
                </a:solidFill>
              </a:rPr>
              <a:t>Evaluation : Occupancy Grid vs Distance Field</a:t>
            </a:r>
            <a:endParaRPr>
              <a:solidFill>
                <a:srgbClr val="6AA84F"/>
              </a:solidFill>
            </a:endParaRPr>
          </a:p>
        </p:txBody>
      </p:sp>
      <p:sp>
        <p:nvSpPr>
          <p:cNvPr id="602" name="Google Shape;602;p28"/>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29"/>
          <p:cNvSpPr txBox="1"/>
          <p:nvPr/>
        </p:nvSpPr>
        <p:spPr>
          <a:xfrm>
            <a:off x="295738" y="1391125"/>
            <a:ext cx="4098900" cy="1180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Net3D</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No Skip Connections</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Approx. 2.3 million parameters</a:t>
            </a:r>
            <a:endParaRPr sz="1500">
              <a:solidFill>
                <a:srgbClr val="666666"/>
              </a:solidFill>
              <a:latin typeface="Merriweather"/>
              <a:ea typeface="Merriweather"/>
              <a:cs typeface="Merriweather"/>
              <a:sym typeface="Merriweather"/>
            </a:endParaRPr>
          </a:p>
        </p:txBody>
      </p:sp>
      <p:sp>
        <p:nvSpPr>
          <p:cNvPr id="609" name="Google Shape;609;p29"/>
          <p:cNvSpPr txBox="1"/>
          <p:nvPr/>
        </p:nvSpPr>
        <p:spPr>
          <a:xfrm>
            <a:off x="4258925" y="1378725"/>
            <a:ext cx="4257600" cy="1731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UNet3D</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Skip Connections</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Approx. 1.3 million parameters</a:t>
            </a:r>
            <a:endParaRPr sz="1500">
              <a:solidFill>
                <a:srgbClr val="666666"/>
              </a:solidFill>
              <a:latin typeface="Merriweather"/>
              <a:ea typeface="Merriweather"/>
              <a:cs typeface="Merriweather"/>
              <a:sym typeface="Merriweather"/>
            </a:endParaRPr>
          </a:p>
        </p:txBody>
      </p:sp>
      <p:pic>
        <p:nvPicPr>
          <p:cNvPr id="610" name="Google Shape;610;p29"/>
          <p:cNvPicPr preferRelativeResize="0"/>
          <p:nvPr/>
        </p:nvPicPr>
        <p:blipFill>
          <a:blip r:embed="rId3">
            <a:alphaModFix/>
          </a:blip>
          <a:stretch>
            <a:fillRect/>
          </a:stretch>
        </p:blipFill>
        <p:spPr>
          <a:xfrm>
            <a:off x="4702750" y="2677800"/>
            <a:ext cx="4065824" cy="1336175"/>
          </a:xfrm>
          <a:prstGeom prst="rect">
            <a:avLst/>
          </a:prstGeom>
          <a:noFill/>
          <a:ln>
            <a:noFill/>
          </a:ln>
        </p:spPr>
      </p:pic>
      <p:pic>
        <p:nvPicPr>
          <p:cNvPr id="611" name="Google Shape;611;p29"/>
          <p:cNvPicPr preferRelativeResize="0"/>
          <p:nvPr/>
        </p:nvPicPr>
        <p:blipFill>
          <a:blip r:embed="rId4">
            <a:alphaModFix/>
          </a:blip>
          <a:stretch>
            <a:fillRect/>
          </a:stretch>
        </p:blipFill>
        <p:spPr>
          <a:xfrm>
            <a:off x="462450" y="2601600"/>
            <a:ext cx="3877574" cy="1441975"/>
          </a:xfrm>
          <a:prstGeom prst="rect">
            <a:avLst/>
          </a:prstGeom>
          <a:noFill/>
          <a:ln>
            <a:noFill/>
          </a:ln>
        </p:spPr>
      </p:pic>
      <p:sp>
        <p:nvSpPr>
          <p:cNvPr id="612" name="Google Shape;612;p29"/>
          <p:cNvSpPr txBox="1"/>
          <p:nvPr>
            <p:ph type="title"/>
          </p:nvPr>
        </p:nvSpPr>
        <p:spPr>
          <a:xfrm>
            <a:off x="358776" y="366639"/>
            <a:ext cx="7167300" cy="3600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de-DE"/>
              <a:t>Evaluation : Net3D vs UNet3D</a:t>
            </a:r>
            <a:endParaRPr>
              <a:solidFill>
                <a:srgbClr val="000000"/>
              </a:solidFill>
            </a:endParaRPr>
          </a:p>
        </p:txBody>
      </p:sp>
      <p:sp>
        <p:nvSpPr>
          <p:cNvPr id="613" name="Google Shape;613;p29"/>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graphicFrame>
        <p:nvGraphicFramePr>
          <p:cNvPr id="619" name="Google Shape;619;p30"/>
          <p:cNvGraphicFramePr/>
          <p:nvPr/>
        </p:nvGraphicFramePr>
        <p:xfrm>
          <a:off x="1410325" y="1536120"/>
          <a:ext cx="3000000" cy="3000000"/>
        </p:xfrm>
        <a:graphic>
          <a:graphicData uri="http://schemas.openxmlformats.org/drawingml/2006/table">
            <a:tbl>
              <a:tblPr>
                <a:noFill/>
                <a:tableStyleId>{32F9F549-9B0F-4AE5-8605-C820290F6902}</a:tableStyleId>
              </a:tblPr>
              <a:tblGrid>
                <a:gridCol w="1525150"/>
                <a:gridCol w="1009225"/>
                <a:gridCol w="1267200"/>
                <a:gridCol w="1267200"/>
                <a:gridCol w="1267200"/>
              </a:tblGrid>
              <a:tr h="318000">
                <a:tc>
                  <a:txBody>
                    <a:bodyPr/>
                    <a:lstStyle/>
                    <a:p>
                      <a:pPr indent="0" lvl="0" marL="0" rtl="0" algn="ctr">
                        <a:spcBef>
                          <a:spcPts val="0"/>
                        </a:spcBef>
                        <a:spcAft>
                          <a:spcPts val="0"/>
                        </a:spcAft>
                        <a:buNone/>
                      </a:pPr>
                      <a:r>
                        <a:t/>
                      </a:r>
                      <a:endParaRPr>
                        <a:solidFill>
                          <a:srgbClr val="666666"/>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gridSpan="2">
                  <a:txBody>
                    <a:bodyPr/>
                    <a:lstStyle/>
                    <a:p>
                      <a:pPr indent="0" lvl="0" marL="0" rtl="0" algn="ctr">
                        <a:spcBef>
                          <a:spcPts val="0"/>
                        </a:spcBef>
                        <a:spcAft>
                          <a:spcPts val="0"/>
                        </a:spcAft>
                        <a:buNone/>
                      </a:pPr>
                      <a:r>
                        <a:rPr lang="de-DE">
                          <a:solidFill>
                            <a:srgbClr val="434343"/>
                          </a:solidFill>
                          <a:latin typeface="Merriweather"/>
                          <a:ea typeface="Merriweather"/>
                          <a:cs typeface="Merriweather"/>
                          <a:sym typeface="Merriweather"/>
                        </a:rPr>
                        <a:t>Occupancy</a:t>
                      </a:r>
                      <a:endParaRPr>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hMerge="1"/>
                <a:tc gridSpan="2">
                  <a:txBody>
                    <a:bodyPr/>
                    <a:lstStyle/>
                    <a:p>
                      <a:pPr indent="0" lvl="0" marL="0" rtl="0" algn="ctr">
                        <a:spcBef>
                          <a:spcPts val="0"/>
                        </a:spcBef>
                        <a:spcAft>
                          <a:spcPts val="0"/>
                        </a:spcAft>
                        <a:buNone/>
                      </a:pPr>
                      <a:r>
                        <a:rPr lang="de-DE">
                          <a:solidFill>
                            <a:srgbClr val="434343"/>
                          </a:solidFill>
                          <a:latin typeface="Merriweather"/>
                          <a:ea typeface="Merriweather"/>
                          <a:cs typeface="Merriweather"/>
                          <a:sym typeface="Merriweather"/>
                        </a:rPr>
                        <a:t>TDF</a:t>
                      </a:r>
                      <a:endParaRPr>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hMerge="1"/>
              </a:tr>
              <a:tr h="318000">
                <a:tc>
                  <a:txBody>
                    <a:bodyPr/>
                    <a:lstStyle/>
                    <a:p>
                      <a:pPr indent="0" lvl="0" marL="0" rtl="0" algn="ctr">
                        <a:spcBef>
                          <a:spcPts val="0"/>
                        </a:spcBef>
                        <a:spcAft>
                          <a:spcPts val="0"/>
                        </a:spcAft>
                        <a:buNone/>
                      </a:pPr>
                      <a:r>
                        <a:t/>
                      </a:r>
                      <a:endParaRPr>
                        <a:solidFill>
                          <a:srgbClr val="666666"/>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de-DE">
                          <a:solidFill>
                            <a:srgbClr val="434343"/>
                          </a:solidFill>
                          <a:latin typeface="Merriweather"/>
                          <a:ea typeface="Merriweather"/>
                          <a:cs typeface="Merriweather"/>
                          <a:sym typeface="Merriweather"/>
                        </a:rPr>
                        <a:t>IoU ↑</a:t>
                      </a:r>
                      <a:endParaRPr>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Clr>
                          <a:schemeClr val="dk1"/>
                        </a:buClr>
                        <a:buSzPts val="1100"/>
                        <a:buFont typeface="Arial"/>
                        <a:buNone/>
                      </a:pPr>
                      <a:r>
                        <a:rPr lang="de-DE">
                          <a:solidFill>
                            <a:srgbClr val="434343"/>
                          </a:solidFill>
                          <a:latin typeface="Merriweather"/>
                          <a:ea typeface="Merriweather"/>
                          <a:cs typeface="Merriweather"/>
                          <a:sym typeface="Merriweather"/>
                        </a:rPr>
                        <a:t>L1-Error ↓</a:t>
                      </a:r>
                      <a:endParaRPr>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de-DE">
                          <a:solidFill>
                            <a:srgbClr val="434343"/>
                          </a:solidFill>
                          <a:latin typeface="Merriweather"/>
                          <a:ea typeface="Merriweather"/>
                          <a:cs typeface="Merriweather"/>
                          <a:sym typeface="Merriweather"/>
                        </a:rPr>
                        <a:t>IoU ↑</a:t>
                      </a:r>
                      <a:endParaRPr>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Clr>
                          <a:schemeClr val="dk1"/>
                        </a:buClr>
                        <a:buSzPts val="1100"/>
                        <a:buFont typeface="Arial"/>
                        <a:buNone/>
                      </a:pPr>
                      <a:r>
                        <a:rPr lang="de-DE">
                          <a:solidFill>
                            <a:srgbClr val="434343"/>
                          </a:solidFill>
                          <a:latin typeface="Merriweather"/>
                          <a:ea typeface="Merriweather"/>
                          <a:cs typeface="Merriweather"/>
                          <a:sym typeface="Merriweather"/>
                        </a:rPr>
                        <a:t>L1-Error ↓</a:t>
                      </a:r>
                      <a:endParaRPr>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r>
              <a:tr h="484125">
                <a:tc>
                  <a:txBody>
                    <a:bodyPr/>
                    <a:lstStyle/>
                    <a:p>
                      <a:pPr indent="0" lvl="0" marL="0" rtl="0" algn="ctr">
                        <a:spcBef>
                          <a:spcPts val="0"/>
                        </a:spcBef>
                        <a:spcAft>
                          <a:spcPts val="0"/>
                        </a:spcAft>
                        <a:buNone/>
                      </a:pPr>
                      <a:r>
                        <a:rPr lang="de-DE">
                          <a:solidFill>
                            <a:srgbClr val="434343"/>
                          </a:solidFill>
                          <a:latin typeface="Merriweather"/>
                          <a:ea typeface="Merriweather"/>
                          <a:cs typeface="Merriweather"/>
                          <a:sym typeface="Merriweather"/>
                        </a:rPr>
                        <a:t>Net3D </a:t>
                      </a:r>
                      <a:endParaRPr>
                        <a:solidFill>
                          <a:srgbClr val="434343"/>
                        </a:solidFill>
                        <a:latin typeface="Merriweather"/>
                        <a:ea typeface="Merriweather"/>
                        <a:cs typeface="Merriweather"/>
                        <a:sym typeface="Merriweather"/>
                      </a:endParaRPr>
                    </a:p>
                    <a:p>
                      <a:pPr indent="0" lvl="0" marL="0" rtl="0" algn="ctr">
                        <a:spcBef>
                          <a:spcPts val="0"/>
                        </a:spcBef>
                        <a:spcAft>
                          <a:spcPts val="0"/>
                        </a:spcAft>
                        <a:buNone/>
                      </a:pPr>
                      <a:r>
                        <a:rPr lang="de-DE">
                          <a:solidFill>
                            <a:srgbClr val="434343"/>
                          </a:solidFill>
                          <a:latin typeface="Merriweather"/>
                          <a:ea typeface="Merriweather"/>
                          <a:cs typeface="Merriweather"/>
                          <a:sym typeface="Merriweather"/>
                        </a:rPr>
                        <a:t>(2.3M params)</a:t>
                      </a:r>
                      <a:endParaRPr>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i="1" lang="de-DE">
                          <a:latin typeface="Merriweather"/>
                          <a:ea typeface="Merriweather"/>
                          <a:cs typeface="Merriweather"/>
                          <a:sym typeface="Merriweather"/>
                        </a:rPr>
                        <a:t>0.592</a:t>
                      </a:r>
                      <a:endParaRPr i="1">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i="1" lang="de-DE">
                          <a:latin typeface="Merriweather"/>
                          <a:ea typeface="Merriweather"/>
                          <a:cs typeface="Merriweather"/>
                          <a:sym typeface="Merriweather"/>
                        </a:rPr>
                        <a:t>0.118</a:t>
                      </a:r>
                      <a:endParaRPr i="1">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i="1" lang="de-DE">
                          <a:latin typeface="Merriweather"/>
                          <a:ea typeface="Merriweather"/>
                          <a:cs typeface="Merriweather"/>
                          <a:sym typeface="Merriweather"/>
                        </a:rPr>
                        <a:t>0.597</a:t>
                      </a:r>
                      <a:endParaRPr b="1" i="1">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i="1" lang="de-DE">
                          <a:latin typeface="Merriweather"/>
                          <a:ea typeface="Merriweather"/>
                          <a:cs typeface="Merriweather"/>
                          <a:sym typeface="Merriweather"/>
                        </a:rPr>
                        <a:t>0.111</a:t>
                      </a:r>
                      <a:endParaRPr i="1">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4125">
                <a:tc>
                  <a:txBody>
                    <a:bodyPr/>
                    <a:lstStyle/>
                    <a:p>
                      <a:pPr indent="0" lvl="0" marL="0" rtl="0" algn="ctr">
                        <a:spcBef>
                          <a:spcPts val="0"/>
                        </a:spcBef>
                        <a:spcAft>
                          <a:spcPts val="0"/>
                        </a:spcAft>
                        <a:buNone/>
                      </a:pPr>
                      <a:r>
                        <a:rPr lang="de-DE">
                          <a:solidFill>
                            <a:srgbClr val="434343"/>
                          </a:solidFill>
                          <a:latin typeface="Merriweather"/>
                          <a:ea typeface="Merriweather"/>
                          <a:cs typeface="Merriweather"/>
                          <a:sym typeface="Merriweather"/>
                        </a:rPr>
                        <a:t>UNet3D </a:t>
                      </a:r>
                      <a:endParaRPr>
                        <a:solidFill>
                          <a:srgbClr val="434343"/>
                        </a:solidFill>
                        <a:latin typeface="Merriweather"/>
                        <a:ea typeface="Merriweather"/>
                        <a:cs typeface="Merriweather"/>
                        <a:sym typeface="Merriweather"/>
                      </a:endParaRPr>
                    </a:p>
                    <a:p>
                      <a:pPr indent="0" lvl="0" marL="0" rtl="0" algn="ctr">
                        <a:spcBef>
                          <a:spcPts val="0"/>
                        </a:spcBef>
                        <a:spcAft>
                          <a:spcPts val="0"/>
                        </a:spcAft>
                        <a:buNone/>
                      </a:pPr>
                      <a:r>
                        <a:rPr lang="de-DE">
                          <a:solidFill>
                            <a:srgbClr val="434343"/>
                          </a:solidFill>
                          <a:latin typeface="Merriweather"/>
                          <a:ea typeface="Merriweather"/>
                          <a:cs typeface="Merriweather"/>
                          <a:sym typeface="Merriweather"/>
                        </a:rPr>
                        <a:t>(1.3M params)</a:t>
                      </a:r>
                      <a:endParaRPr>
                        <a:solidFill>
                          <a:srgbClr val="434343"/>
                        </a:solidFill>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i="1" lang="de-DE">
                          <a:latin typeface="Merriweather"/>
                          <a:ea typeface="Merriweather"/>
                          <a:cs typeface="Merriweather"/>
                          <a:sym typeface="Merriweather"/>
                        </a:rPr>
                        <a:t>0.596</a:t>
                      </a:r>
                      <a:endParaRPr b="1" i="1">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i="1" lang="de-DE">
                          <a:latin typeface="Merriweather"/>
                          <a:ea typeface="Merriweather"/>
                          <a:cs typeface="Merriweather"/>
                          <a:sym typeface="Merriweather"/>
                        </a:rPr>
                        <a:t>0.118</a:t>
                      </a:r>
                      <a:endParaRPr b="1" i="1">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i="1" lang="de-DE">
                          <a:latin typeface="Merriweather"/>
                          <a:ea typeface="Merriweather"/>
                          <a:cs typeface="Merriweather"/>
                          <a:sym typeface="Merriweather"/>
                        </a:rPr>
                        <a:t>0.584</a:t>
                      </a:r>
                      <a:endParaRPr i="1">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i="1" lang="de-DE">
                          <a:latin typeface="Merriweather"/>
                          <a:ea typeface="Merriweather"/>
                          <a:cs typeface="Merriweather"/>
                          <a:sym typeface="Merriweather"/>
                        </a:rPr>
                        <a:t>0.110</a:t>
                      </a:r>
                      <a:endParaRPr b="1" i="1">
                        <a:latin typeface="Merriweather"/>
                        <a:ea typeface="Merriweather"/>
                        <a:cs typeface="Merriweather"/>
                        <a:sym typeface="Merriweathe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620" name="Google Shape;620;p30"/>
          <p:cNvSpPr txBox="1"/>
          <p:nvPr>
            <p:ph type="title"/>
          </p:nvPr>
        </p:nvSpPr>
        <p:spPr>
          <a:xfrm>
            <a:off x="358776" y="366639"/>
            <a:ext cx="7167300" cy="3600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de-DE"/>
              <a:t>Evaluation : Net3D vs UNet3D</a:t>
            </a:r>
            <a:endParaRPr>
              <a:solidFill>
                <a:srgbClr val="000000"/>
              </a:solidFill>
            </a:endParaRPr>
          </a:p>
        </p:txBody>
      </p:sp>
      <p:sp>
        <p:nvSpPr>
          <p:cNvPr id="621" name="Google Shape;621;p30"/>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
        <p:nvSpPr>
          <p:cNvPr id="622" name="Google Shape;622;p30"/>
          <p:cNvSpPr txBox="1"/>
          <p:nvPr/>
        </p:nvSpPr>
        <p:spPr>
          <a:xfrm>
            <a:off x="403275" y="3928400"/>
            <a:ext cx="8399700" cy="1351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UNet3D gives comparable performance with lesser parameters</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Skip Connections</a:t>
            </a:r>
            <a:endParaRPr sz="1500">
              <a:solidFill>
                <a:srgbClr val="666666"/>
              </a:solidFill>
              <a:latin typeface="Merriweather"/>
              <a:ea typeface="Merriweather"/>
              <a:cs typeface="Merriweather"/>
              <a:sym typeface="Merriweather"/>
            </a:endParaRPr>
          </a:p>
          <a:p>
            <a:pPr indent="0" lvl="0" marL="0" rtl="0" algn="l">
              <a:spcBef>
                <a:spcPts val="0"/>
              </a:spcBef>
              <a:spcAft>
                <a:spcPts val="0"/>
              </a:spcAft>
              <a:buNone/>
            </a:pPr>
            <a:r>
              <a:t/>
            </a:r>
            <a:endParaRPr sz="1500">
              <a:solidFill>
                <a:srgbClr val="666666"/>
              </a:solidFill>
              <a:latin typeface="Merriweather"/>
              <a:ea typeface="Merriweather"/>
              <a:cs typeface="Merriweather"/>
              <a:sym typeface="Merriweather"/>
            </a:endParaRPr>
          </a:p>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In terms of speed, UNet3D performs better</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UNet3D : 12 epochs</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Net3D: 26 epochs</a:t>
            </a:r>
            <a:endParaRPr sz="1500">
              <a:solidFill>
                <a:srgbClr val="666666"/>
              </a:solidFill>
              <a:latin typeface="Merriweather"/>
              <a:ea typeface="Merriweather"/>
              <a:cs typeface="Merriweather"/>
              <a:sym typeface="Merriweath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31"/>
          <p:cNvSpPr txBox="1"/>
          <p:nvPr/>
        </p:nvSpPr>
        <p:spPr>
          <a:xfrm>
            <a:off x="277000" y="289725"/>
            <a:ext cx="77169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629" name="Google Shape;629;p31"/>
          <p:cNvSpPr txBox="1"/>
          <p:nvPr/>
        </p:nvSpPr>
        <p:spPr>
          <a:xfrm>
            <a:off x="322125" y="859325"/>
            <a:ext cx="15690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666666"/>
              </a:solidFill>
              <a:latin typeface="Merriweather"/>
              <a:ea typeface="Merriweather"/>
              <a:cs typeface="Merriweather"/>
              <a:sym typeface="Merriweather"/>
            </a:endParaRPr>
          </a:p>
        </p:txBody>
      </p:sp>
      <p:sp>
        <p:nvSpPr>
          <p:cNvPr id="630" name="Google Shape;630;p31"/>
          <p:cNvSpPr txBox="1"/>
          <p:nvPr/>
        </p:nvSpPr>
        <p:spPr>
          <a:xfrm>
            <a:off x="498454" y="1041319"/>
            <a:ext cx="15690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666666"/>
              </a:solidFill>
              <a:latin typeface="Merriweather"/>
              <a:ea typeface="Merriweather"/>
              <a:cs typeface="Merriweather"/>
              <a:sym typeface="Merriweather"/>
            </a:endParaRPr>
          </a:p>
        </p:txBody>
      </p:sp>
      <p:sp>
        <p:nvSpPr>
          <p:cNvPr id="631" name="Google Shape;631;p31"/>
          <p:cNvSpPr txBox="1"/>
          <p:nvPr/>
        </p:nvSpPr>
        <p:spPr>
          <a:xfrm>
            <a:off x="322125" y="1041319"/>
            <a:ext cx="15690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666666"/>
              </a:solidFill>
              <a:latin typeface="Merriweather"/>
              <a:ea typeface="Merriweather"/>
              <a:cs typeface="Merriweather"/>
              <a:sym typeface="Merriweather"/>
            </a:endParaRPr>
          </a:p>
        </p:txBody>
      </p:sp>
      <p:sp>
        <p:nvSpPr>
          <p:cNvPr id="632" name="Google Shape;632;p31"/>
          <p:cNvSpPr txBox="1"/>
          <p:nvPr/>
        </p:nvSpPr>
        <p:spPr>
          <a:xfrm>
            <a:off x="322125" y="1024899"/>
            <a:ext cx="1569000" cy="2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de-DE" sz="1500">
                <a:solidFill>
                  <a:srgbClr val="666666"/>
                </a:solidFill>
                <a:latin typeface="Merriweather"/>
                <a:ea typeface="Merriweather"/>
                <a:cs typeface="Merriweather"/>
                <a:sym typeface="Merriweather"/>
              </a:rPr>
              <a:t>Input Image</a:t>
            </a:r>
            <a:endParaRPr i="1" sz="1500">
              <a:solidFill>
                <a:srgbClr val="666666"/>
              </a:solidFill>
              <a:latin typeface="Merriweather"/>
              <a:ea typeface="Merriweather"/>
              <a:cs typeface="Merriweather"/>
              <a:sym typeface="Merriweather"/>
            </a:endParaRPr>
          </a:p>
        </p:txBody>
      </p:sp>
      <p:sp>
        <p:nvSpPr>
          <p:cNvPr id="633" name="Google Shape;633;p31"/>
          <p:cNvSpPr txBox="1"/>
          <p:nvPr/>
        </p:nvSpPr>
        <p:spPr>
          <a:xfrm>
            <a:off x="1997252" y="1024899"/>
            <a:ext cx="1569000" cy="2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de-DE" sz="1500">
                <a:solidFill>
                  <a:srgbClr val="666666"/>
                </a:solidFill>
                <a:latin typeface="Merriweather"/>
                <a:ea typeface="Merriweather"/>
                <a:cs typeface="Merriweather"/>
                <a:sym typeface="Merriweather"/>
              </a:rPr>
              <a:t>Input Volume</a:t>
            </a:r>
            <a:endParaRPr i="1" sz="1500">
              <a:solidFill>
                <a:srgbClr val="666666"/>
              </a:solidFill>
              <a:latin typeface="Merriweather"/>
              <a:ea typeface="Merriweather"/>
              <a:cs typeface="Merriweather"/>
              <a:sym typeface="Merriweather"/>
            </a:endParaRPr>
          </a:p>
        </p:txBody>
      </p:sp>
      <p:sp>
        <p:nvSpPr>
          <p:cNvPr id="634" name="Google Shape;634;p31"/>
          <p:cNvSpPr txBox="1"/>
          <p:nvPr/>
        </p:nvSpPr>
        <p:spPr>
          <a:xfrm>
            <a:off x="3660415" y="1024899"/>
            <a:ext cx="1569000" cy="2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de-DE" sz="1500">
                <a:solidFill>
                  <a:srgbClr val="666666"/>
                </a:solidFill>
                <a:latin typeface="Merriweather"/>
                <a:ea typeface="Merriweather"/>
                <a:cs typeface="Merriweather"/>
                <a:sym typeface="Merriweather"/>
              </a:rPr>
              <a:t>Ground Truth</a:t>
            </a:r>
            <a:endParaRPr i="1" sz="1500">
              <a:solidFill>
                <a:srgbClr val="666666"/>
              </a:solidFill>
              <a:latin typeface="Merriweather"/>
              <a:ea typeface="Merriweather"/>
              <a:cs typeface="Merriweather"/>
              <a:sym typeface="Merriweather"/>
            </a:endParaRPr>
          </a:p>
        </p:txBody>
      </p:sp>
      <p:sp>
        <p:nvSpPr>
          <p:cNvPr id="635" name="Google Shape;635;p31"/>
          <p:cNvSpPr txBox="1"/>
          <p:nvPr/>
        </p:nvSpPr>
        <p:spPr>
          <a:xfrm>
            <a:off x="5309817" y="1024899"/>
            <a:ext cx="1430100" cy="2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de-DE" sz="1500">
                <a:solidFill>
                  <a:srgbClr val="666666"/>
                </a:solidFill>
                <a:latin typeface="Merriweather"/>
                <a:ea typeface="Merriweather"/>
                <a:cs typeface="Merriweather"/>
                <a:sym typeface="Merriweather"/>
              </a:rPr>
              <a:t>Net3D</a:t>
            </a:r>
            <a:endParaRPr i="1" sz="1500">
              <a:solidFill>
                <a:srgbClr val="666666"/>
              </a:solidFill>
              <a:latin typeface="Merriweather"/>
              <a:ea typeface="Merriweather"/>
              <a:cs typeface="Merriweather"/>
              <a:sym typeface="Merriweather"/>
            </a:endParaRPr>
          </a:p>
        </p:txBody>
      </p:sp>
      <p:sp>
        <p:nvSpPr>
          <p:cNvPr id="636" name="Google Shape;636;p31"/>
          <p:cNvSpPr txBox="1"/>
          <p:nvPr/>
        </p:nvSpPr>
        <p:spPr>
          <a:xfrm>
            <a:off x="6947891" y="1024899"/>
            <a:ext cx="1308900" cy="2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de-DE" sz="1500">
                <a:solidFill>
                  <a:srgbClr val="666666"/>
                </a:solidFill>
                <a:latin typeface="Merriweather"/>
                <a:ea typeface="Merriweather"/>
                <a:cs typeface="Merriweather"/>
                <a:sym typeface="Merriweather"/>
              </a:rPr>
              <a:t>UNet3D</a:t>
            </a:r>
            <a:endParaRPr i="1" sz="1500">
              <a:solidFill>
                <a:srgbClr val="666666"/>
              </a:solidFill>
              <a:latin typeface="Merriweather"/>
              <a:ea typeface="Merriweather"/>
              <a:cs typeface="Merriweather"/>
              <a:sym typeface="Merriweather"/>
            </a:endParaRPr>
          </a:p>
        </p:txBody>
      </p:sp>
      <p:pic>
        <p:nvPicPr>
          <p:cNvPr id="637" name="Google Shape;637;p31"/>
          <p:cNvPicPr preferRelativeResize="0"/>
          <p:nvPr/>
        </p:nvPicPr>
        <p:blipFill>
          <a:blip r:embed="rId3">
            <a:alphaModFix/>
          </a:blip>
          <a:stretch>
            <a:fillRect/>
          </a:stretch>
        </p:blipFill>
        <p:spPr>
          <a:xfrm>
            <a:off x="453388" y="1799250"/>
            <a:ext cx="1296667" cy="1141560"/>
          </a:xfrm>
          <a:prstGeom prst="rect">
            <a:avLst/>
          </a:prstGeom>
          <a:noFill/>
          <a:ln>
            <a:noFill/>
          </a:ln>
        </p:spPr>
      </p:pic>
      <p:pic>
        <p:nvPicPr>
          <p:cNvPr id="638" name="Google Shape;638;p31"/>
          <p:cNvPicPr preferRelativeResize="0"/>
          <p:nvPr/>
        </p:nvPicPr>
        <p:blipFill>
          <a:blip r:embed="rId4">
            <a:alphaModFix/>
          </a:blip>
          <a:stretch>
            <a:fillRect/>
          </a:stretch>
        </p:blipFill>
        <p:spPr>
          <a:xfrm>
            <a:off x="1894561" y="1762156"/>
            <a:ext cx="1625287" cy="1236247"/>
          </a:xfrm>
          <a:prstGeom prst="rect">
            <a:avLst/>
          </a:prstGeom>
          <a:noFill/>
          <a:ln>
            <a:noFill/>
          </a:ln>
        </p:spPr>
      </p:pic>
      <p:pic>
        <p:nvPicPr>
          <p:cNvPr id="639" name="Google Shape;639;p31"/>
          <p:cNvPicPr preferRelativeResize="0"/>
          <p:nvPr/>
        </p:nvPicPr>
        <p:blipFill rotWithShape="1">
          <a:blip r:embed="rId5">
            <a:alphaModFix/>
          </a:blip>
          <a:srcRect b="8906" l="5467" r="5342" t="10997"/>
          <a:stretch/>
        </p:blipFill>
        <p:spPr>
          <a:xfrm>
            <a:off x="455875" y="3570388"/>
            <a:ext cx="1296666" cy="686497"/>
          </a:xfrm>
          <a:prstGeom prst="rect">
            <a:avLst/>
          </a:prstGeom>
          <a:noFill/>
          <a:ln>
            <a:noFill/>
          </a:ln>
        </p:spPr>
      </p:pic>
      <p:pic>
        <p:nvPicPr>
          <p:cNvPr id="640" name="Google Shape;640;p31"/>
          <p:cNvPicPr preferRelativeResize="0"/>
          <p:nvPr/>
        </p:nvPicPr>
        <p:blipFill rotWithShape="1">
          <a:blip r:embed="rId6">
            <a:alphaModFix/>
          </a:blip>
          <a:srcRect b="4840" l="5572" r="4109" t="8414"/>
          <a:stretch/>
        </p:blipFill>
        <p:spPr>
          <a:xfrm>
            <a:off x="1968409" y="3570333"/>
            <a:ext cx="1321132" cy="849578"/>
          </a:xfrm>
          <a:prstGeom prst="rect">
            <a:avLst/>
          </a:prstGeom>
          <a:noFill/>
          <a:ln>
            <a:noFill/>
          </a:ln>
        </p:spPr>
      </p:pic>
      <p:pic>
        <p:nvPicPr>
          <p:cNvPr id="641" name="Google Shape;641;p31"/>
          <p:cNvPicPr preferRelativeResize="0"/>
          <p:nvPr/>
        </p:nvPicPr>
        <p:blipFill rotWithShape="1">
          <a:blip r:embed="rId7">
            <a:alphaModFix/>
          </a:blip>
          <a:srcRect b="2016" l="3272" r="4789" t="3741"/>
          <a:stretch/>
        </p:blipFill>
        <p:spPr>
          <a:xfrm>
            <a:off x="3667434" y="1652529"/>
            <a:ext cx="1445199" cy="1434976"/>
          </a:xfrm>
          <a:prstGeom prst="rect">
            <a:avLst/>
          </a:prstGeom>
          <a:noFill/>
          <a:ln>
            <a:noFill/>
          </a:ln>
        </p:spPr>
      </p:pic>
      <p:pic>
        <p:nvPicPr>
          <p:cNvPr id="642" name="Google Shape;642;p31"/>
          <p:cNvPicPr preferRelativeResize="0"/>
          <p:nvPr/>
        </p:nvPicPr>
        <p:blipFill rotWithShape="1">
          <a:blip r:embed="rId8">
            <a:alphaModFix/>
          </a:blip>
          <a:srcRect b="1585" l="2246" r="2169" t="3465"/>
          <a:stretch/>
        </p:blipFill>
        <p:spPr>
          <a:xfrm>
            <a:off x="5319334" y="1615742"/>
            <a:ext cx="1445199" cy="1416054"/>
          </a:xfrm>
          <a:prstGeom prst="rect">
            <a:avLst/>
          </a:prstGeom>
          <a:noFill/>
          <a:ln>
            <a:noFill/>
          </a:ln>
        </p:spPr>
      </p:pic>
      <p:pic>
        <p:nvPicPr>
          <p:cNvPr id="643" name="Google Shape;643;p31"/>
          <p:cNvPicPr preferRelativeResize="0"/>
          <p:nvPr/>
        </p:nvPicPr>
        <p:blipFill rotWithShape="1">
          <a:blip r:embed="rId9">
            <a:alphaModFix/>
          </a:blip>
          <a:srcRect b="0" l="2696" r="3035" t="0"/>
          <a:stretch/>
        </p:blipFill>
        <p:spPr>
          <a:xfrm>
            <a:off x="6925388" y="1557034"/>
            <a:ext cx="1625290" cy="1682281"/>
          </a:xfrm>
          <a:prstGeom prst="rect">
            <a:avLst/>
          </a:prstGeom>
          <a:noFill/>
          <a:ln>
            <a:noFill/>
          </a:ln>
        </p:spPr>
      </p:pic>
      <p:pic>
        <p:nvPicPr>
          <p:cNvPr id="644" name="Google Shape;644;p31"/>
          <p:cNvPicPr preferRelativeResize="0"/>
          <p:nvPr/>
        </p:nvPicPr>
        <p:blipFill rotWithShape="1">
          <a:blip r:embed="rId10">
            <a:alphaModFix/>
          </a:blip>
          <a:srcRect b="0" l="2492" r="2387" t="3633"/>
          <a:stretch/>
        </p:blipFill>
        <p:spPr>
          <a:xfrm>
            <a:off x="3602583" y="3534533"/>
            <a:ext cx="1568914" cy="1047385"/>
          </a:xfrm>
          <a:prstGeom prst="rect">
            <a:avLst/>
          </a:prstGeom>
          <a:noFill/>
          <a:ln>
            <a:noFill/>
          </a:ln>
        </p:spPr>
      </p:pic>
      <p:pic>
        <p:nvPicPr>
          <p:cNvPr id="645" name="Google Shape;645;p31"/>
          <p:cNvPicPr preferRelativeResize="0"/>
          <p:nvPr/>
        </p:nvPicPr>
        <p:blipFill rotWithShape="1">
          <a:blip r:embed="rId11">
            <a:alphaModFix/>
          </a:blip>
          <a:srcRect b="2298" l="2534" r="2191" t="2735"/>
          <a:stretch/>
        </p:blipFill>
        <p:spPr>
          <a:xfrm>
            <a:off x="5300098" y="3206393"/>
            <a:ext cx="1625289" cy="1289186"/>
          </a:xfrm>
          <a:prstGeom prst="rect">
            <a:avLst/>
          </a:prstGeom>
          <a:noFill/>
          <a:ln>
            <a:noFill/>
          </a:ln>
        </p:spPr>
      </p:pic>
      <p:pic>
        <p:nvPicPr>
          <p:cNvPr id="646" name="Google Shape;646;p31"/>
          <p:cNvPicPr preferRelativeResize="0"/>
          <p:nvPr/>
        </p:nvPicPr>
        <p:blipFill>
          <a:blip r:embed="rId12">
            <a:alphaModFix/>
          </a:blip>
          <a:stretch>
            <a:fillRect/>
          </a:stretch>
        </p:blipFill>
        <p:spPr>
          <a:xfrm>
            <a:off x="7103325" y="3428999"/>
            <a:ext cx="1568925" cy="1207768"/>
          </a:xfrm>
          <a:prstGeom prst="rect">
            <a:avLst/>
          </a:prstGeom>
          <a:noFill/>
          <a:ln>
            <a:noFill/>
          </a:ln>
        </p:spPr>
      </p:pic>
      <p:pic>
        <p:nvPicPr>
          <p:cNvPr id="647" name="Google Shape;647;p31"/>
          <p:cNvPicPr preferRelativeResize="0"/>
          <p:nvPr/>
        </p:nvPicPr>
        <p:blipFill>
          <a:blip r:embed="rId13">
            <a:alphaModFix/>
          </a:blip>
          <a:stretch>
            <a:fillRect/>
          </a:stretch>
        </p:blipFill>
        <p:spPr>
          <a:xfrm>
            <a:off x="301000" y="5232975"/>
            <a:ext cx="1487975" cy="642025"/>
          </a:xfrm>
          <a:prstGeom prst="rect">
            <a:avLst/>
          </a:prstGeom>
          <a:noFill/>
          <a:ln>
            <a:noFill/>
          </a:ln>
        </p:spPr>
      </p:pic>
      <p:pic>
        <p:nvPicPr>
          <p:cNvPr id="648" name="Google Shape;648;p31"/>
          <p:cNvPicPr preferRelativeResize="0"/>
          <p:nvPr/>
        </p:nvPicPr>
        <p:blipFill>
          <a:blip r:embed="rId14">
            <a:alphaModFix/>
          </a:blip>
          <a:stretch>
            <a:fillRect/>
          </a:stretch>
        </p:blipFill>
        <p:spPr>
          <a:xfrm>
            <a:off x="1938075" y="5013626"/>
            <a:ext cx="1445199" cy="958725"/>
          </a:xfrm>
          <a:prstGeom prst="rect">
            <a:avLst/>
          </a:prstGeom>
          <a:noFill/>
          <a:ln>
            <a:noFill/>
          </a:ln>
        </p:spPr>
      </p:pic>
      <p:pic>
        <p:nvPicPr>
          <p:cNvPr id="649" name="Google Shape;649;p31"/>
          <p:cNvPicPr preferRelativeResize="0"/>
          <p:nvPr/>
        </p:nvPicPr>
        <p:blipFill>
          <a:blip r:embed="rId15">
            <a:alphaModFix/>
          </a:blip>
          <a:stretch>
            <a:fillRect/>
          </a:stretch>
        </p:blipFill>
        <p:spPr>
          <a:xfrm>
            <a:off x="3702165" y="5045954"/>
            <a:ext cx="1487976" cy="1016058"/>
          </a:xfrm>
          <a:prstGeom prst="rect">
            <a:avLst/>
          </a:prstGeom>
          <a:noFill/>
          <a:ln>
            <a:noFill/>
          </a:ln>
        </p:spPr>
      </p:pic>
      <p:pic>
        <p:nvPicPr>
          <p:cNvPr id="650" name="Google Shape;650;p31"/>
          <p:cNvPicPr preferRelativeResize="0"/>
          <p:nvPr/>
        </p:nvPicPr>
        <p:blipFill>
          <a:blip r:embed="rId16">
            <a:alphaModFix/>
          </a:blip>
          <a:stretch>
            <a:fillRect/>
          </a:stretch>
        </p:blipFill>
        <p:spPr>
          <a:xfrm>
            <a:off x="5493050" y="5052872"/>
            <a:ext cx="1430100" cy="972854"/>
          </a:xfrm>
          <a:prstGeom prst="rect">
            <a:avLst/>
          </a:prstGeom>
          <a:noFill/>
          <a:ln>
            <a:noFill/>
          </a:ln>
        </p:spPr>
      </p:pic>
      <p:pic>
        <p:nvPicPr>
          <p:cNvPr id="651" name="Google Shape;651;p31"/>
          <p:cNvPicPr preferRelativeResize="0"/>
          <p:nvPr/>
        </p:nvPicPr>
        <p:blipFill rotWithShape="1">
          <a:blip r:embed="rId17">
            <a:alphaModFix/>
          </a:blip>
          <a:srcRect b="2140" l="2353" r="2353" t="3144"/>
          <a:stretch/>
        </p:blipFill>
        <p:spPr>
          <a:xfrm>
            <a:off x="7224450" y="5052499"/>
            <a:ext cx="1371600" cy="897325"/>
          </a:xfrm>
          <a:prstGeom prst="rect">
            <a:avLst/>
          </a:prstGeom>
          <a:noFill/>
          <a:ln>
            <a:noFill/>
          </a:ln>
        </p:spPr>
      </p:pic>
      <p:sp>
        <p:nvSpPr>
          <p:cNvPr id="652" name="Google Shape;652;p31"/>
          <p:cNvSpPr/>
          <p:nvPr/>
        </p:nvSpPr>
        <p:spPr>
          <a:xfrm>
            <a:off x="7194050" y="5045950"/>
            <a:ext cx="430823" cy="609729"/>
          </a:xfrm>
          <a:custGeom>
            <a:rect b="b" l="l" r="r" t="t"/>
            <a:pathLst>
              <a:path extrusionOk="0" h="30418" w="18592">
                <a:moveTo>
                  <a:pt x="7333" y="1498"/>
                </a:moveTo>
                <a:cubicBezTo>
                  <a:pt x="4263" y="-1697"/>
                  <a:pt x="570" y="627"/>
                  <a:pt x="114" y="5232"/>
                </a:cubicBezTo>
                <a:cubicBezTo>
                  <a:pt x="-342" y="9837"/>
                  <a:pt x="1525" y="25934"/>
                  <a:pt x="4595" y="29129"/>
                </a:cubicBezTo>
                <a:cubicBezTo>
                  <a:pt x="7665" y="32324"/>
                  <a:pt x="18079" y="29005"/>
                  <a:pt x="18535" y="24400"/>
                </a:cubicBezTo>
                <a:cubicBezTo>
                  <a:pt x="18991" y="19795"/>
                  <a:pt x="10403" y="4693"/>
                  <a:pt x="7333" y="1498"/>
                </a:cubicBezTo>
                <a:close/>
              </a:path>
            </a:pathLst>
          </a:custGeom>
          <a:noFill/>
          <a:ln cap="flat" cmpd="sng" w="19050">
            <a:solidFill>
              <a:srgbClr val="FF0000"/>
            </a:solidFill>
            <a:prstDash val="solid"/>
            <a:round/>
            <a:headEnd len="med" w="med" type="none"/>
            <a:tailEnd len="med" w="med" type="none"/>
          </a:ln>
        </p:spPr>
      </p:sp>
      <p:sp>
        <p:nvSpPr>
          <p:cNvPr id="653" name="Google Shape;653;p31"/>
          <p:cNvSpPr txBox="1"/>
          <p:nvPr>
            <p:ph type="title"/>
          </p:nvPr>
        </p:nvSpPr>
        <p:spPr>
          <a:xfrm>
            <a:off x="358776" y="366639"/>
            <a:ext cx="7167300" cy="3600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de-DE"/>
              <a:t>Evaluation : Net3D vs UNet3D</a:t>
            </a:r>
            <a:endParaRPr>
              <a:solidFill>
                <a:srgbClr val="000000"/>
              </a:solidFill>
            </a:endParaRPr>
          </a:p>
        </p:txBody>
      </p:sp>
      <p:sp>
        <p:nvSpPr>
          <p:cNvPr id="654" name="Google Shape;654;p31"/>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32"/>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Conclusion</a:t>
            </a:r>
            <a:endParaRPr/>
          </a:p>
        </p:txBody>
      </p:sp>
      <p:sp>
        <p:nvSpPr>
          <p:cNvPr id="661" name="Google Shape;661;p32"/>
          <p:cNvSpPr txBox="1"/>
          <p:nvPr/>
        </p:nvSpPr>
        <p:spPr>
          <a:xfrm>
            <a:off x="466175" y="1305775"/>
            <a:ext cx="8271300" cy="3104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Occupancy Grid vs Distance Field (DF) Representation</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DF(log) - Better reconstructions </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Occupancy - Faster convergence</a:t>
            </a:r>
            <a:endParaRPr sz="1500">
              <a:solidFill>
                <a:srgbClr val="666666"/>
              </a:solidFill>
              <a:latin typeface="Merriweather"/>
              <a:ea typeface="Merriweather"/>
              <a:cs typeface="Merriweather"/>
              <a:sym typeface="Merriweather"/>
            </a:endParaRPr>
          </a:p>
          <a:p>
            <a:pPr indent="0" lvl="0" marL="457200" rtl="0" algn="l">
              <a:spcBef>
                <a:spcPts val="0"/>
              </a:spcBef>
              <a:spcAft>
                <a:spcPts val="0"/>
              </a:spcAft>
              <a:buNone/>
            </a:pPr>
            <a:r>
              <a:t/>
            </a:r>
            <a:endParaRPr sz="1500">
              <a:solidFill>
                <a:srgbClr val="666666"/>
              </a:solidFill>
              <a:latin typeface="Merriweather"/>
              <a:ea typeface="Merriweather"/>
              <a:cs typeface="Merriweather"/>
              <a:sym typeface="Merriweather"/>
            </a:endParaRPr>
          </a:p>
          <a:p>
            <a:pPr indent="-323850" lvl="0" marL="4572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Net3D vs UNet3D - Skipp connections improve performance</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Faster convergence</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Lesser parameters</a:t>
            </a:r>
            <a:endParaRPr sz="1500">
              <a:solidFill>
                <a:srgbClr val="666666"/>
              </a:solidFill>
              <a:latin typeface="Merriweather"/>
              <a:ea typeface="Merriweather"/>
              <a:cs typeface="Merriweather"/>
              <a:sym typeface="Merriweather"/>
            </a:endParaRPr>
          </a:p>
          <a:p>
            <a:pPr indent="-323850" lvl="1" marL="914400" rtl="0" algn="l">
              <a:spcBef>
                <a:spcPts val="0"/>
              </a:spcBef>
              <a:spcAft>
                <a:spcPts val="0"/>
              </a:spcAft>
              <a:buClr>
                <a:srgbClr val="666666"/>
              </a:buClr>
              <a:buSzPts val="1500"/>
              <a:buFont typeface="Merriweather"/>
              <a:buChar char="○"/>
            </a:pPr>
            <a:r>
              <a:rPr lang="de-DE" sz="1500">
                <a:solidFill>
                  <a:srgbClr val="666666"/>
                </a:solidFill>
                <a:latin typeface="Merriweather"/>
                <a:ea typeface="Merriweather"/>
                <a:cs typeface="Merriweather"/>
                <a:sym typeface="Merriweather"/>
              </a:rPr>
              <a:t>Better reconstructions</a:t>
            </a:r>
            <a:endParaRPr sz="1500">
              <a:solidFill>
                <a:srgbClr val="666666"/>
              </a:solidFill>
              <a:latin typeface="Merriweather"/>
              <a:ea typeface="Merriweather"/>
              <a:cs typeface="Merriweather"/>
              <a:sym typeface="Merriweather"/>
            </a:endParaRPr>
          </a:p>
        </p:txBody>
      </p:sp>
      <p:sp>
        <p:nvSpPr>
          <p:cNvPr id="662" name="Google Shape;662;p32"/>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pic>
        <p:nvPicPr>
          <p:cNvPr id="667" name="Google Shape;667;p33"/>
          <p:cNvPicPr preferRelativeResize="0"/>
          <p:nvPr/>
        </p:nvPicPr>
        <p:blipFill>
          <a:blip r:embed="rId3">
            <a:alphaModFix/>
          </a:blip>
          <a:stretch>
            <a:fillRect/>
          </a:stretch>
        </p:blipFill>
        <p:spPr>
          <a:xfrm>
            <a:off x="2057288" y="2297038"/>
            <a:ext cx="1978556" cy="2134894"/>
          </a:xfrm>
          <a:prstGeom prst="rect">
            <a:avLst/>
          </a:prstGeom>
          <a:noFill/>
          <a:ln>
            <a:noFill/>
          </a:ln>
        </p:spPr>
      </p:pic>
      <p:pic>
        <p:nvPicPr>
          <p:cNvPr id="668" name="Google Shape;668;p33"/>
          <p:cNvPicPr preferRelativeResize="0"/>
          <p:nvPr/>
        </p:nvPicPr>
        <p:blipFill>
          <a:blip r:embed="rId4">
            <a:alphaModFix/>
          </a:blip>
          <a:stretch>
            <a:fillRect/>
          </a:stretch>
        </p:blipFill>
        <p:spPr>
          <a:xfrm>
            <a:off x="5488912" y="934500"/>
            <a:ext cx="528919" cy="679848"/>
          </a:xfrm>
          <a:prstGeom prst="rect">
            <a:avLst/>
          </a:prstGeom>
          <a:noFill/>
          <a:ln>
            <a:noFill/>
          </a:ln>
        </p:spPr>
      </p:pic>
      <p:pic>
        <p:nvPicPr>
          <p:cNvPr id="669" name="Google Shape;669;p33"/>
          <p:cNvPicPr preferRelativeResize="0"/>
          <p:nvPr/>
        </p:nvPicPr>
        <p:blipFill>
          <a:blip r:embed="rId5">
            <a:alphaModFix/>
          </a:blip>
          <a:stretch>
            <a:fillRect/>
          </a:stretch>
        </p:blipFill>
        <p:spPr>
          <a:xfrm>
            <a:off x="6640031" y="1175238"/>
            <a:ext cx="528919" cy="635737"/>
          </a:xfrm>
          <a:prstGeom prst="rect">
            <a:avLst/>
          </a:prstGeom>
          <a:noFill/>
          <a:ln>
            <a:noFill/>
          </a:ln>
        </p:spPr>
      </p:pic>
      <p:pic>
        <p:nvPicPr>
          <p:cNvPr id="670" name="Google Shape;670;p33"/>
          <p:cNvPicPr preferRelativeResize="0"/>
          <p:nvPr/>
        </p:nvPicPr>
        <p:blipFill>
          <a:blip r:embed="rId6">
            <a:alphaModFix/>
          </a:blip>
          <a:stretch>
            <a:fillRect/>
          </a:stretch>
        </p:blipFill>
        <p:spPr>
          <a:xfrm>
            <a:off x="7595175" y="1699163"/>
            <a:ext cx="528919" cy="666658"/>
          </a:xfrm>
          <a:prstGeom prst="rect">
            <a:avLst/>
          </a:prstGeom>
          <a:noFill/>
          <a:ln>
            <a:noFill/>
          </a:ln>
        </p:spPr>
      </p:pic>
      <p:pic>
        <p:nvPicPr>
          <p:cNvPr id="671" name="Google Shape;671;p33"/>
          <p:cNvPicPr preferRelativeResize="0"/>
          <p:nvPr/>
        </p:nvPicPr>
        <p:blipFill>
          <a:blip r:embed="rId7">
            <a:alphaModFix/>
          </a:blip>
          <a:stretch>
            <a:fillRect/>
          </a:stretch>
        </p:blipFill>
        <p:spPr>
          <a:xfrm>
            <a:off x="8206491" y="2856436"/>
            <a:ext cx="648825" cy="801970"/>
          </a:xfrm>
          <a:prstGeom prst="rect">
            <a:avLst/>
          </a:prstGeom>
          <a:noFill/>
          <a:ln>
            <a:noFill/>
          </a:ln>
        </p:spPr>
      </p:pic>
      <p:pic>
        <p:nvPicPr>
          <p:cNvPr id="672" name="Google Shape;672;p33"/>
          <p:cNvPicPr preferRelativeResize="0"/>
          <p:nvPr/>
        </p:nvPicPr>
        <p:blipFill>
          <a:blip r:embed="rId8">
            <a:alphaModFix/>
          </a:blip>
          <a:stretch>
            <a:fillRect/>
          </a:stretch>
        </p:blipFill>
        <p:spPr>
          <a:xfrm>
            <a:off x="8301956" y="4490500"/>
            <a:ext cx="528919" cy="686533"/>
          </a:xfrm>
          <a:prstGeom prst="rect">
            <a:avLst/>
          </a:prstGeom>
          <a:noFill/>
          <a:ln>
            <a:noFill/>
          </a:ln>
        </p:spPr>
      </p:pic>
      <p:pic>
        <p:nvPicPr>
          <p:cNvPr id="673" name="Google Shape;673;p33"/>
          <p:cNvPicPr preferRelativeResize="0"/>
          <p:nvPr/>
        </p:nvPicPr>
        <p:blipFill>
          <a:blip r:embed="rId9">
            <a:alphaModFix/>
          </a:blip>
          <a:stretch>
            <a:fillRect/>
          </a:stretch>
        </p:blipFill>
        <p:spPr>
          <a:xfrm>
            <a:off x="7399041" y="5405875"/>
            <a:ext cx="677081" cy="823886"/>
          </a:xfrm>
          <a:prstGeom prst="rect">
            <a:avLst/>
          </a:prstGeom>
          <a:noFill/>
          <a:ln>
            <a:noFill/>
          </a:ln>
        </p:spPr>
      </p:pic>
      <p:pic>
        <p:nvPicPr>
          <p:cNvPr id="674" name="Google Shape;674;p33"/>
          <p:cNvPicPr preferRelativeResize="0"/>
          <p:nvPr/>
        </p:nvPicPr>
        <p:blipFill>
          <a:blip r:embed="rId10">
            <a:alphaModFix/>
          </a:blip>
          <a:stretch>
            <a:fillRect/>
          </a:stretch>
        </p:blipFill>
        <p:spPr>
          <a:xfrm>
            <a:off x="6377850" y="5751650"/>
            <a:ext cx="677076" cy="801974"/>
          </a:xfrm>
          <a:prstGeom prst="rect">
            <a:avLst/>
          </a:prstGeom>
          <a:noFill/>
          <a:ln>
            <a:noFill/>
          </a:ln>
        </p:spPr>
      </p:pic>
      <p:pic>
        <p:nvPicPr>
          <p:cNvPr id="675" name="Google Shape;675;p33"/>
          <p:cNvPicPr preferRelativeResize="0"/>
          <p:nvPr/>
        </p:nvPicPr>
        <p:blipFill>
          <a:blip r:embed="rId11">
            <a:alphaModFix/>
          </a:blip>
          <a:stretch>
            <a:fillRect/>
          </a:stretch>
        </p:blipFill>
        <p:spPr>
          <a:xfrm>
            <a:off x="5472994" y="5841863"/>
            <a:ext cx="560756" cy="666655"/>
          </a:xfrm>
          <a:prstGeom prst="rect">
            <a:avLst/>
          </a:prstGeom>
          <a:noFill/>
          <a:ln>
            <a:noFill/>
          </a:ln>
        </p:spPr>
      </p:pic>
      <p:sp>
        <p:nvSpPr>
          <p:cNvPr id="676" name="Google Shape;676;p33"/>
          <p:cNvSpPr/>
          <p:nvPr/>
        </p:nvSpPr>
        <p:spPr>
          <a:xfrm>
            <a:off x="5566331" y="2963238"/>
            <a:ext cx="1073700" cy="13617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6947888" y="4789063"/>
            <a:ext cx="414900" cy="6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6072281" y="4972188"/>
            <a:ext cx="414900" cy="6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a:off x="4984800" y="5086488"/>
            <a:ext cx="414900" cy="6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a:off x="7595175" y="4172263"/>
            <a:ext cx="414900" cy="6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7557113" y="3107138"/>
            <a:ext cx="414900" cy="6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7054931" y="2239975"/>
            <a:ext cx="414900" cy="6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6143888" y="1699163"/>
            <a:ext cx="414900" cy="6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a:off x="5019713" y="1532913"/>
            <a:ext cx="414900" cy="6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5" name="Google Shape;685;p33"/>
          <p:cNvPicPr preferRelativeResize="0"/>
          <p:nvPr/>
        </p:nvPicPr>
        <p:blipFill>
          <a:blip r:embed="rId12">
            <a:alphaModFix/>
          </a:blip>
          <a:stretch>
            <a:fillRect/>
          </a:stretch>
        </p:blipFill>
        <p:spPr>
          <a:xfrm>
            <a:off x="147131" y="2539988"/>
            <a:ext cx="1268062" cy="1799175"/>
          </a:xfrm>
          <a:prstGeom prst="rect">
            <a:avLst/>
          </a:prstGeom>
          <a:noFill/>
          <a:ln>
            <a:noFill/>
          </a:ln>
        </p:spPr>
      </p:pic>
      <p:sp>
        <p:nvSpPr>
          <p:cNvPr id="686" name="Google Shape;686;p33"/>
          <p:cNvSpPr txBox="1"/>
          <p:nvPr/>
        </p:nvSpPr>
        <p:spPr>
          <a:xfrm>
            <a:off x="123413" y="2084875"/>
            <a:ext cx="1268100" cy="38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200">
                <a:solidFill>
                  <a:srgbClr val="666666"/>
                </a:solidFill>
                <a:latin typeface="Merriweather"/>
                <a:ea typeface="Merriweather"/>
                <a:cs typeface="Merriweather"/>
                <a:sym typeface="Merriweather"/>
              </a:rPr>
              <a:t>Input 2D Image</a:t>
            </a:r>
            <a:endParaRPr b="1" sz="1200">
              <a:solidFill>
                <a:srgbClr val="666666"/>
              </a:solidFill>
              <a:latin typeface="Merriweather"/>
              <a:ea typeface="Merriweather"/>
              <a:cs typeface="Merriweather"/>
              <a:sym typeface="Merriweather"/>
            </a:endParaRPr>
          </a:p>
        </p:txBody>
      </p:sp>
      <p:sp>
        <p:nvSpPr>
          <p:cNvPr id="687" name="Google Shape;687;p33"/>
          <p:cNvSpPr txBox="1"/>
          <p:nvPr/>
        </p:nvSpPr>
        <p:spPr>
          <a:xfrm>
            <a:off x="2366934" y="1840800"/>
            <a:ext cx="1268100" cy="38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200">
                <a:solidFill>
                  <a:srgbClr val="666666"/>
                </a:solidFill>
                <a:latin typeface="Merriweather"/>
                <a:ea typeface="Merriweather"/>
                <a:cs typeface="Merriweather"/>
                <a:sym typeface="Merriweather"/>
              </a:rPr>
              <a:t>Input Volume</a:t>
            </a:r>
            <a:endParaRPr b="1" sz="1200">
              <a:solidFill>
                <a:srgbClr val="666666"/>
              </a:solidFill>
              <a:latin typeface="Merriweather"/>
              <a:ea typeface="Merriweather"/>
              <a:cs typeface="Merriweather"/>
              <a:sym typeface="Merriweather"/>
            </a:endParaRPr>
          </a:p>
        </p:txBody>
      </p:sp>
      <p:sp>
        <p:nvSpPr>
          <p:cNvPr id="688" name="Google Shape;688;p33"/>
          <p:cNvSpPr txBox="1"/>
          <p:nvPr/>
        </p:nvSpPr>
        <p:spPr>
          <a:xfrm>
            <a:off x="405038" y="4979400"/>
            <a:ext cx="2967000" cy="38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200">
                <a:solidFill>
                  <a:srgbClr val="666666"/>
                </a:solidFill>
                <a:latin typeface="Merriweather"/>
                <a:ea typeface="Merriweather"/>
                <a:cs typeface="Merriweather"/>
                <a:sym typeface="Merriweather"/>
              </a:rPr>
              <a:t>Input projected into camera frustrum to create input volumetric structure</a:t>
            </a:r>
            <a:endParaRPr b="1" sz="1200">
              <a:solidFill>
                <a:srgbClr val="666666"/>
              </a:solidFill>
              <a:latin typeface="Merriweather"/>
              <a:ea typeface="Merriweather"/>
              <a:cs typeface="Merriweather"/>
              <a:sym typeface="Merriweather"/>
            </a:endParaRPr>
          </a:p>
        </p:txBody>
      </p:sp>
      <p:cxnSp>
        <p:nvCxnSpPr>
          <p:cNvPr id="689" name="Google Shape;689;p33"/>
          <p:cNvCxnSpPr/>
          <p:nvPr/>
        </p:nvCxnSpPr>
        <p:spPr>
          <a:xfrm flipH="1" rot="10800000">
            <a:off x="1300894" y="3734937"/>
            <a:ext cx="663900" cy="4500"/>
          </a:xfrm>
          <a:prstGeom prst="straightConnector1">
            <a:avLst/>
          </a:prstGeom>
          <a:noFill/>
          <a:ln cap="flat" cmpd="sng" w="28575">
            <a:solidFill>
              <a:schemeClr val="dk2"/>
            </a:solidFill>
            <a:prstDash val="solid"/>
            <a:round/>
            <a:headEnd len="med" w="med" type="none"/>
            <a:tailEnd len="med" w="med" type="triangle"/>
          </a:ln>
        </p:spPr>
      </p:cxnSp>
      <p:cxnSp>
        <p:nvCxnSpPr>
          <p:cNvPr id="690" name="Google Shape;690;p33"/>
          <p:cNvCxnSpPr/>
          <p:nvPr/>
        </p:nvCxnSpPr>
        <p:spPr>
          <a:xfrm flipH="1" rot="10800000">
            <a:off x="4240706" y="3695875"/>
            <a:ext cx="1141800" cy="12900"/>
          </a:xfrm>
          <a:prstGeom prst="straightConnector1">
            <a:avLst/>
          </a:prstGeom>
          <a:noFill/>
          <a:ln cap="flat" cmpd="sng" w="28575">
            <a:solidFill>
              <a:schemeClr val="dk2"/>
            </a:solidFill>
            <a:prstDash val="solid"/>
            <a:round/>
            <a:headEnd len="med" w="med" type="none"/>
            <a:tailEnd len="med" w="med" type="triangle"/>
          </a:ln>
        </p:spPr>
      </p:cxnSp>
      <p:cxnSp>
        <p:nvCxnSpPr>
          <p:cNvPr id="691" name="Google Shape;691;p33"/>
          <p:cNvCxnSpPr/>
          <p:nvPr/>
        </p:nvCxnSpPr>
        <p:spPr>
          <a:xfrm rot="10800000">
            <a:off x="5533781" y="2628800"/>
            <a:ext cx="175800" cy="305700"/>
          </a:xfrm>
          <a:prstGeom prst="straightConnector1">
            <a:avLst/>
          </a:prstGeom>
          <a:noFill/>
          <a:ln cap="flat" cmpd="sng" w="9525">
            <a:solidFill>
              <a:schemeClr val="dk2"/>
            </a:solidFill>
            <a:prstDash val="solid"/>
            <a:round/>
            <a:headEnd len="med" w="med" type="none"/>
            <a:tailEnd len="med" w="med" type="triangle"/>
          </a:ln>
        </p:spPr>
      </p:cxnSp>
      <p:cxnSp>
        <p:nvCxnSpPr>
          <p:cNvPr id="692" name="Google Shape;692;p33"/>
          <p:cNvCxnSpPr/>
          <p:nvPr/>
        </p:nvCxnSpPr>
        <p:spPr>
          <a:xfrm flipH="1" rot="10800000">
            <a:off x="6256144" y="2478875"/>
            <a:ext cx="34200" cy="345000"/>
          </a:xfrm>
          <a:prstGeom prst="straightConnector1">
            <a:avLst/>
          </a:prstGeom>
          <a:noFill/>
          <a:ln cap="flat" cmpd="sng" w="9525">
            <a:solidFill>
              <a:schemeClr val="dk2"/>
            </a:solidFill>
            <a:prstDash val="solid"/>
            <a:round/>
            <a:headEnd len="med" w="med" type="none"/>
            <a:tailEnd len="med" w="med" type="triangle"/>
          </a:ln>
        </p:spPr>
      </p:cxnSp>
      <p:cxnSp>
        <p:nvCxnSpPr>
          <p:cNvPr id="693" name="Google Shape;693;p33"/>
          <p:cNvCxnSpPr/>
          <p:nvPr/>
        </p:nvCxnSpPr>
        <p:spPr>
          <a:xfrm flipH="1" rot="10800000">
            <a:off x="6758775" y="2869400"/>
            <a:ext cx="175800" cy="273300"/>
          </a:xfrm>
          <a:prstGeom prst="straightConnector1">
            <a:avLst/>
          </a:prstGeom>
          <a:noFill/>
          <a:ln cap="flat" cmpd="sng" w="9525">
            <a:solidFill>
              <a:schemeClr val="dk2"/>
            </a:solidFill>
            <a:prstDash val="solid"/>
            <a:round/>
            <a:headEnd len="med" w="med" type="none"/>
            <a:tailEnd len="med" w="med" type="triangle"/>
          </a:ln>
        </p:spPr>
      </p:cxnSp>
      <p:cxnSp>
        <p:nvCxnSpPr>
          <p:cNvPr id="694" name="Google Shape;694;p33"/>
          <p:cNvCxnSpPr/>
          <p:nvPr/>
        </p:nvCxnSpPr>
        <p:spPr>
          <a:xfrm flipH="1" rot="10800000">
            <a:off x="6783169" y="3507150"/>
            <a:ext cx="292800" cy="58500"/>
          </a:xfrm>
          <a:prstGeom prst="straightConnector1">
            <a:avLst/>
          </a:prstGeom>
          <a:noFill/>
          <a:ln cap="flat" cmpd="sng" w="9525">
            <a:solidFill>
              <a:schemeClr val="dk2"/>
            </a:solidFill>
            <a:prstDash val="solid"/>
            <a:round/>
            <a:headEnd len="med" w="med" type="none"/>
            <a:tailEnd len="med" w="med" type="triangle"/>
          </a:ln>
        </p:spPr>
      </p:cxnSp>
      <p:cxnSp>
        <p:nvCxnSpPr>
          <p:cNvPr id="695" name="Google Shape;695;p33"/>
          <p:cNvCxnSpPr/>
          <p:nvPr/>
        </p:nvCxnSpPr>
        <p:spPr>
          <a:xfrm>
            <a:off x="6758775" y="4040625"/>
            <a:ext cx="273300" cy="130200"/>
          </a:xfrm>
          <a:prstGeom prst="straightConnector1">
            <a:avLst/>
          </a:prstGeom>
          <a:noFill/>
          <a:ln cap="flat" cmpd="sng" w="9525">
            <a:solidFill>
              <a:schemeClr val="dk2"/>
            </a:solidFill>
            <a:prstDash val="solid"/>
            <a:round/>
            <a:headEnd len="med" w="med" type="none"/>
            <a:tailEnd len="med" w="med" type="triangle"/>
          </a:ln>
        </p:spPr>
      </p:cxnSp>
      <p:cxnSp>
        <p:nvCxnSpPr>
          <p:cNvPr id="696" name="Google Shape;696;p33"/>
          <p:cNvCxnSpPr/>
          <p:nvPr/>
        </p:nvCxnSpPr>
        <p:spPr>
          <a:xfrm>
            <a:off x="6651413" y="4385475"/>
            <a:ext cx="204900" cy="214800"/>
          </a:xfrm>
          <a:prstGeom prst="straightConnector1">
            <a:avLst/>
          </a:prstGeom>
          <a:noFill/>
          <a:ln cap="flat" cmpd="sng" w="9525">
            <a:solidFill>
              <a:schemeClr val="dk2"/>
            </a:solidFill>
            <a:prstDash val="solid"/>
            <a:round/>
            <a:headEnd len="med" w="med" type="none"/>
            <a:tailEnd len="med" w="med" type="triangle"/>
          </a:ln>
        </p:spPr>
      </p:cxnSp>
      <p:cxnSp>
        <p:nvCxnSpPr>
          <p:cNvPr id="697" name="Google Shape;697;p33"/>
          <p:cNvCxnSpPr/>
          <p:nvPr/>
        </p:nvCxnSpPr>
        <p:spPr>
          <a:xfrm>
            <a:off x="6270769" y="4496100"/>
            <a:ext cx="0" cy="260400"/>
          </a:xfrm>
          <a:prstGeom prst="straightConnector1">
            <a:avLst/>
          </a:prstGeom>
          <a:noFill/>
          <a:ln cap="flat" cmpd="sng" w="9525">
            <a:solidFill>
              <a:schemeClr val="dk2"/>
            </a:solidFill>
            <a:prstDash val="solid"/>
            <a:round/>
            <a:headEnd len="med" w="med" type="none"/>
            <a:tailEnd len="med" w="med" type="triangle"/>
          </a:ln>
        </p:spPr>
      </p:cxnSp>
      <p:cxnSp>
        <p:nvCxnSpPr>
          <p:cNvPr id="698" name="Google Shape;698;p33"/>
          <p:cNvCxnSpPr/>
          <p:nvPr/>
        </p:nvCxnSpPr>
        <p:spPr>
          <a:xfrm flipH="1">
            <a:off x="5392294" y="4424525"/>
            <a:ext cx="141600" cy="292800"/>
          </a:xfrm>
          <a:prstGeom prst="straightConnector1">
            <a:avLst/>
          </a:prstGeom>
          <a:noFill/>
          <a:ln cap="flat" cmpd="sng" w="9525">
            <a:solidFill>
              <a:schemeClr val="dk2"/>
            </a:solidFill>
            <a:prstDash val="solid"/>
            <a:round/>
            <a:headEnd len="med" w="med" type="none"/>
            <a:tailEnd len="med" w="med" type="triangle"/>
          </a:ln>
        </p:spPr>
      </p:cxnSp>
      <p:sp>
        <p:nvSpPr>
          <p:cNvPr id="699" name="Google Shape;699;p33"/>
          <p:cNvSpPr txBox="1"/>
          <p:nvPr/>
        </p:nvSpPr>
        <p:spPr>
          <a:xfrm>
            <a:off x="4152206" y="2344550"/>
            <a:ext cx="1351800" cy="38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200">
                <a:solidFill>
                  <a:srgbClr val="666666"/>
                </a:solidFill>
                <a:latin typeface="Merriweather"/>
                <a:ea typeface="Merriweather"/>
                <a:cs typeface="Merriweather"/>
                <a:sym typeface="Merriweather"/>
              </a:rPr>
              <a:t>Output volume projected into n-viewpoints</a:t>
            </a:r>
            <a:endParaRPr b="1" sz="1200">
              <a:solidFill>
                <a:srgbClr val="666666"/>
              </a:solidFill>
              <a:latin typeface="Merriweather"/>
              <a:ea typeface="Merriweather"/>
              <a:cs typeface="Merriweather"/>
              <a:sym typeface="Merriweather"/>
            </a:endParaRPr>
          </a:p>
        </p:txBody>
      </p:sp>
      <p:sp>
        <p:nvSpPr>
          <p:cNvPr id="700" name="Google Shape;700;p33"/>
          <p:cNvSpPr txBox="1"/>
          <p:nvPr/>
        </p:nvSpPr>
        <p:spPr>
          <a:xfrm>
            <a:off x="7225853" y="934500"/>
            <a:ext cx="1875300" cy="6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200">
                <a:solidFill>
                  <a:srgbClr val="666666"/>
                </a:solidFill>
                <a:latin typeface="Merriweather"/>
                <a:ea typeface="Merriweather"/>
                <a:cs typeface="Merriweather"/>
                <a:sym typeface="Merriweather"/>
              </a:rPr>
              <a:t>Target Image Silhouettes from n-viewpoints</a:t>
            </a:r>
            <a:endParaRPr b="1" sz="1200">
              <a:solidFill>
                <a:srgbClr val="666666"/>
              </a:solidFill>
              <a:latin typeface="Merriweather"/>
              <a:ea typeface="Merriweather"/>
              <a:cs typeface="Merriweather"/>
              <a:sym typeface="Merriweather"/>
            </a:endParaRPr>
          </a:p>
        </p:txBody>
      </p:sp>
      <p:sp>
        <p:nvSpPr>
          <p:cNvPr id="701" name="Google Shape;701;p33"/>
          <p:cNvSpPr txBox="1"/>
          <p:nvPr/>
        </p:nvSpPr>
        <p:spPr>
          <a:xfrm>
            <a:off x="4007750" y="3941550"/>
            <a:ext cx="1558500" cy="6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200">
                <a:solidFill>
                  <a:srgbClr val="666666"/>
                </a:solidFill>
                <a:latin typeface="Merriweather"/>
                <a:ea typeface="Merriweather"/>
                <a:cs typeface="Merriweather"/>
                <a:sym typeface="Merriweather"/>
              </a:rPr>
              <a:t>Encoder-Decoder Architecture predicts 3D model</a:t>
            </a:r>
            <a:endParaRPr b="1" sz="1200">
              <a:solidFill>
                <a:srgbClr val="666666"/>
              </a:solidFill>
              <a:latin typeface="Merriweather"/>
              <a:ea typeface="Merriweather"/>
              <a:cs typeface="Merriweather"/>
              <a:sym typeface="Merriweather"/>
            </a:endParaRPr>
          </a:p>
        </p:txBody>
      </p:sp>
      <p:pic>
        <p:nvPicPr>
          <p:cNvPr id="702" name="Google Shape;702;p33"/>
          <p:cNvPicPr preferRelativeResize="0"/>
          <p:nvPr/>
        </p:nvPicPr>
        <p:blipFill>
          <a:blip r:embed="rId13">
            <a:alphaModFix/>
          </a:blip>
          <a:stretch>
            <a:fillRect/>
          </a:stretch>
        </p:blipFill>
        <p:spPr>
          <a:xfrm>
            <a:off x="4280876" y="3013475"/>
            <a:ext cx="1108800" cy="569932"/>
          </a:xfrm>
          <a:prstGeom prst="rect">
            <a:avLst/>
          </a:prstGeom>
          <a:noFill/>
          <a:ln>
            <a:noFill/>
          </a:ln>
        </p:spPr>
      </p:pic>
      <p:cxnSp>
        <p:nvCxnSpPr>
          <p:cNvPr id="703" name="Google Shape;703;p33"/>
          <p:cNvCxnSpPr>
            <a:endCxn id="675" idx="0"/>
          </p:cNvCxnSpPr>
          <p:nvPr/>
        </p:nvCxnSpPr>
        <p:spPr>
          <a:xfrm flipH="1" rot="-5400000">
            <a:off x="5353022" y="5441513"/>
            <a:ext cx="447000" cy="353700"/>
          </a:xfrm>
          <a:prstGeom prst="curvedConnector2">
            <a:avLst/>
          </a:prstGeom>
          <a:noFill/>
          <a:ln cap="flat" cmpd="sng" w="9525">
            <a:solidFill>
              <a:schemeClr val="dk2"/>
            </a:solidFill>
            <a:prstDash val="solid"/>
            <a:round/>
            <a:headEnd len="med" w="med" type="none"/>
            <a:tailEnd len="med" w="med" type="none"/>
          </a:ln>
        </p:spPr>
      </p:cxnSp>
      <p:cxnSp>
        <p:nvCxnSpPr>
          <p:cNvPr id="704" name="Google Shape;704;p33"/>
          <p:cNvCxnSpPr>
            <a:stCxn id="678" idx="3"/>
            <a:endCxn id="674" idx="0"/>
          </p:cNvCxnSpPr>
          <p:nvPr/>
        </p:nvCxnSpPr>
        <p:spPr>
          <a:xfrm>
            <a:off x="6487181" y="5280588"/>
            <a:ext cx="229200" cy="471000"/>
          </a:xfrm>
          <a:prstGeom prst="curvedConnector2">
            <a:avLst/>
          </a:prstGeom>
          <a:noFill/>
          <a:ln cap="flat" cmpd="sng" w="9525">
            <a:solidFill>
              <a:schemeClr val="dk2"/>
            </a:solidFill>
            <a:prstDash val="solid"/>
            <a:round/>
            <a:headEnd len="med" w="med" type="none"/>
            <a:tailEnd len="med" w="med" type="none"/>
          </a:ln>
        </p:spPr>
      </p:cxnSp>
      <p:cxnSp>
        <p:nvCxnSpPr>
          <p:cNvPr id="705" name="Google Shape;705;p33"/>
          <p:cNvCxnSpPr>
            <a:stCxn id="677" idx="3"/>
            <a:endCxn id="673" idx="0"/>
          </p:cNvCxnSpPr>
          <p:nvPr/>
        </p:nvCxnSpPr>
        <p:spPr>
          <a:xfrm>
            <a:off x="7362788" y="5097463"/>
            <a:ext cx="374700" cy="308400"/>
          </a:xfrm>
          <a:prstGeom prst="curvedConnector2">
            <a:avLst/>
          </a:prstGeom>
          <a:noFill/>
          <a:ln cap="flat" cmpd="sng" w="9525">
            <a:solidFill>
              <a:schemeClr val="dk2"/>
            </a:solidFill>
            <a:prstDash val="solid"/>
            <a:round/>
            <a:headEnd len="med" w="med" type="none"/>
            <a:tailEnd len="med" w="med" type="none"/>
          </a:ln>
        </p:spPr>
      </p:cxnSp>
      <p:cxnSp>
        <p:nvCxnSpPr>
          <p:cNvPr id="706" name="Google Shape;706;p33"/>
          <p:cNvCxnSpPr>
            <a:stCxn id="680" idx="3"/>
          </p:cNvCxnSpPr>
          <p:nvPr/>
        </p:nvCxnSpPr>
        <p:spPr>
          <a:xfrm>
            <a:off x="8010075" y="4480663"/>
            <a:ext cx="402900" cy="4839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707" name="Google Shape;707;p33"/>
          <p:cNvCxnSpPr>
            <a:stCxn id="681" idx="3"/>
          </p:cNvCxnSpPr>
          <p:nvPr/>
        </p:nvCxnSpPr>
        <p:spPr>
          <a:xfrm flipH="1" rot="10800000">
            <a:off x="7972013" y="2993138"/>
            <a:ext cx="392100" cy="4224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708" name="Google Shape;708;p33"/>
          <p:cNvCxnSpPr>
            <a:stCxn id="682" idx="3"/>
          </p:cNvCxnSpPr>
          <p:nvPr/>
        </p:nvCxnSpPr>
        <p:spPr>
          <a:xfrm flipH="1" rot="10800000">
            <a:off x="7469831" y="2017075"/>
            <a:ext cx="177000" cy="531300"/>
          </a:xfrm>
          <a:prstGeom prst="curvedConnector2">
            <a:avLst/>
          </a:prstGeom>
          <a:noFill/>
          <a:ln cap="flat" cmpd="sng" w="9525">
            <a:solidFill>
              <a:schemeClr val="dk2"/>
            </a:solidFill>
            <a:prstDash val="solid"/>
            <a:round/>
            <a:headEnd len="med" w="med" type="none"/>
            <a:tailEnd len="med" w="med" type="none"/>
          </a:ln>
        </p:spPr>
      </p:cxnSp>
      <p:cxnSp>
        <p:nvCxnSpPr>
          <p:cNvPr id="709" name="Google Shape;709;p33"/>
          <p:cNvCxnSpPr>
            <a:stCxn id="683" idx="0"/>
          </p:cNvCxnSpPr>
          <p:nvPr/>
        </p:nvCxnSpPr>
        <p:spPr>
          <a:xfrm rot="-5400000">
            <a:off x="6409688" y="1399013"/>
            <a:ext cx="241800" cy="358500"/>
          </a:xfrm>
          <a:prstGeom prst="curvedConnector2">
            <a:avLst/>
          </a:prstGeom>
          <a:noFill/>
          <a:ln cap="flat" cmpd="sng" w="9525">
            <a:solidFill>
              <a:schemeClr val="dk2"/>
            </a:solidFill>
            <a:prstDash val="solid"/>
            <a:round/>
            <a:headEnd len="med" w="med" type="none"/>
            <a:tailEnd len="med" w="med" type="none"/>
          </a:ln>
        </p:spPr>
      </p:cxnSp>
      <p:cxnSp>
        <p:nvCxnSpPr>
          <p:cNvPr id="710" name="Google Shape;710;p33"/>
          <p:cNvCxnSpPr>
            <a:stCxn id="684" idx="0"/>
          </p:cNvCxnSpPr>
          <p:nvPr/>
        </p:nvCxnSpPr>
        <p:spPr>
          <a:xfrm rot="-5400000">
            <a:off x="5254163" y="1228713"/>
            <a:ext cx="277200" cy="331200"/>
          </a:xfrm>
          <a:prstGeom prst="curvedConnector2">
            <a:avLst/>
          </a:prstGeom>
          <a:noFill/>
          <a:ln cap="flat" cmpd="sng" w="9525">
            <a:solidFill>
              <a:schemeClr val="dk2"/>
            </a:solidFill>
            <a:prstDash val="solid"/>
            <a:round/>
            <a:headEnd len="med" w="med" type="none"/>
            <a:tailEnd len="med" w="med" type="none"/>
          </a:ln>
        </p:spPr>
      </p:cxnSp>
      <p:sp>
        <p:nvSpPr>
          <p:cNvPr id="711" name="Google Shape;711;p33"/>
          <p:cNvSpPr txBox="1"/>
          <p:nvPr/>
        </p:nvSpPr>
        <p:spPr>
          <a:xfrm>
            <a:off x="4456077" y="993225"/>
            <a:ext cx="857400" cy="38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200">
                <a:solidFill>
                  <a:srgbClr val="666666"/>
                </a:solidFill>
                <a:latin typeface="Merriweather"/>
                <a:ea typeface="Merriweather"/>
                <a:cs typeface="Merriweather"/>
                <a:sym typeface="Merriweather"/>
              </a:rPr>
              <a:t>LOSS</a:t>
            </a:r>
            <a:endParaRPr b="1" sz="1200">
              <a:solidFill>
                <a:srgbClr val="666666"/>
              </a:solidFill>
              <a:latin typeface="Merriweather"/>
              <a:ea typeface="Merriweather"/>
              <a:cs typeface="Merriweather"/>
              <a:sym typeface="Merriweather"/>
            </a:endParaRPr>
          </a:p>
        </p:txBody>
      </p:sp>
      <p:sp>
        <p:nvSpPr>
          <p:cNvPr id="712" name="Google Shape;712;p33"/>
          <p:cNvSpPr txBox="1"/>
          <p:nvPr/>
        </p:nvSpPr>
        <p:spPr>
          <a:xfrm>
            <a:off x="277000" y="289725"/>
            <a:ext cx="77169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2400">
                <a:solidFill>
                  <a:srgbClr val="6AA84F"/>
                </a:solidFill>
                <a:latin typeface="Roboto"/>
                <a:ea typeface="Roboto"/>
                <a:cs typeface="Roboto"/>
                <a:sym typeface="Roboto"/>
              </a:rPr>
              <a:t>Future Work</a:t>
            </a:r>
            <a:endParaRPr sz="2400">
              <a:solidFill>
                <a:srgbClr val="6AA84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200"/>
                                        <p:tgtEl>
                                          <p:spTgt spid="699"/>
                                        </p:tgtEl>
                                      </p:cBhvr>
                                    </p:animEffec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1"/>
                                        <p:tgtEl>
                                          <p:spTgt spid="6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1"/>
                                        <p:tgtEl>
                                          <p:spTgt spid="6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70"/>
                                        </p:tgtEl>
                                        <p:attrNameLst>
                                          <p:attrName>style.visibility</p:attrName>
                                        </p:attrNameLst>
                                      </p:cBhvr>
                                      <p:to>
                                        <p:strVal val="visible"/>
                                      </p:to>
                                    </p:set>
                                    <p:anim calcmode="lin" valueType="num">
                                      <p:cBhvr additive="base">
                                        <p:cTn dur="1"/>
                                        <p:tgtEl>
                                          <p:spTgt spid="6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71"/>
                                        </p:tgtEl>
                                        <p:attrNameLst>
                                          <p:attrName>style.visibility</p:attrName>
                                        </p:attrNameLst>
                                      </p:cBhvr>
                                      <p:to>
                                        <p:strVal val="visible"/>
                                      </p:to>
                                    </p:set>
                                    <p:anim calcmode="lin" valueType="num">
                                      <p:cBhvr additive="base">
                                        <p:cTn dur="1"/>
                                        <p:tgtEl>
                                          <p:spTgt spid="6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1"/>
                                        <p:tgtEl>
                                          <p:spTgt spid="6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73"/>
                                        </p:tgtEl>
                                        <p:attrNameLst>
                                          <p:attrName>style.visibility</p:attrName>
                                        </p:attrNameLst>
                                      </p:cBhvr>
                                      <p:to>
                                        <p:strVal val="visible"/>
                                      </p:to>
                                    </p:set>
                                    <p:anim calcmode="lin" valueType="num">
                                      <p:cBhvr additive="base">
                                        <p:cTn dur="1"/>
                                        <p:tgtEl>
                                          <p:spTgt spid="67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
                                        <p:tgtEl>
                                          <p:spTgt spid="674"/>
                                        </p:tgtEl>
                                      </p:cBhvr>
                                    </p:animEffect>
                                  </p:childTnLst>
                                </p:cTn>
                              </p:par>
                              <p:par>
                                <p:cTn fill="hold" nodeType="withEffect" presetClass="entr" presetID="2" presetSubtype="2">
                                  <p:stCondLst>
                                    <p:cond delay="0"/>
                                  </p:stCondLst>
                                  <p:childTnLst>
                                    <p:set>
                                      <p:cBhvr>
                                        <p:cTn dur="1" fill="hold">
                                          <p:stCondLst>
                                            <p:cond delay="0"/>
                                          </p:stCondLst>
                                        </p:cTn>
                                        <p:tgtEl>
                                          <p:spTgt spid="675"/>
                                        </p:tgtEl>
                                        <p:attrNameLst>
                                          <p:attrName>style.visibility</p:attrName>
                                        </p:attrNameLst>
                                      </p:cBhvr>
                                      <p:to>
                                        <p:strVal val="visible"/>
                                      </p:to>
                                    </p:set>
                                    <p:anim calcmode="lin" valueType="num">
                                      <p:cBhvr additive="base">
                                        <p:cTn dur="1"/>
                                        <p:tgtEl>
                                          <p:spTgt spid="67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
                                        <p:tgtEl>
                                          <p:spTgt spid="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pic>
        <p:nvPicPr>
          <p:cNvPr id="718" name="Google Shape;718;p34"/>
          <p:cNvPicPr preferRelativeResize="0"/>
          <p:nvPr/>
        </p:nvPicPr>
        <p:blipFill rotWithShape="1">
          <a:blip r:embed="rId3">
            <a:alphaModFix/>
          </a:blip>
          <a:srcRect b="0" l="0" r="0" t="0"/>
          <a:stretch/>
        </p:blipFill>
        <p:spPr>
          <a:xfrm>
            <a:off x="971600" y="1880204"/>
            <a:ext cx="3789432" cy="3789432"/>
          </a:xfrm>
          <a:prstGeom prst="rect">
            <a:avLst/>
          </a:prstGeom>
          <a:noFill/>
          <a:ln>
            <a:noFill/>
          </a:ln>
        </p:spPr>
      </p:pic>
      <p:sp>
        <p:nvSpPr>
          <p:cNvPr id="719" name="Google Shape;719;p34"/>
          <p:cNvSpPr txBox="1"/>
          <p:nvPr>
            <p:ph idx="1" type="body"/>
          </p:nvPr>
        </p:nvSpPr>
        <p:spPr>
          <a:xfrm>
            <a:off x="358775" y="1276309"/>
            <a:ext cx="8421688" cy="499129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i="0" sz="16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600"/>
              <a:buFont typeface="Arial"/>
              <a:buNone/>
            </a:pPr>
            <a:r>
              <a:t/>
            </a:r>
            <a:endParaRPr i="0" sz="16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600"/>
              <a:buFont typeface="Arial"/>
              <a:buNone/>
            </a:pPr>
            <a:r>
              <a:t/>
            </a:r>
            <a:endParaRPr i="0" sz="16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4000"/>
              <a:buFont typeface="Arial"/>
              <a:buNone/>
            </a:pPr>
            <a:r>
              <a:rPr i="0" lang="de-DE" sz="4000" u="none" cap="none" strike="noStrike">
                <a:solidFill>
                  <a:schemeClr val="dk1"/>
                </a:solidFill>
                <a:latin typeface="Roboto"/>
                <a:ea typeface="Roboto"/>
                <a:cs typeface="Roboto"/>
                <a:sym typeface="Roboto"/>
              </a:rPr>
              <a:t>	</a:t>
            </a:r>
            <a:r>
              <a:rPr i="0" lang="de-DE" sz="4000" u="none" cap="none" strike="noStrike">
                <a:solidFill>
                  <a:srgbClr val="666666"/>
                </a:solidFill>
                <a:latin typeface="Roboto"/>
                <a:ea typeface="Roboto"/>
                <a:cs typeface="Roboto"/>
                <a:sym typeface="Roboto"/>
              </a:rPr>
              <a:t>Questions?</a:t>
            </a:r>
            <a:endParaRPr>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600"/>
              <a:buFont typeface="Arial"/>
              <a:buNone/>
            </a:pPr>
            <a:r>
              <a:t/>
            </a:r>
            <a:endParaRPr i="0" sz="16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600"/>
              <a:buFont typeface="Arial"/>
              <a:buNone/>
            </a:pPr>
            <a:r>
              <a:t/>
            </a:r>
            <a:endParaRPr i="0" sz="1600" u="none" cap="none" strike="noStrike">
              <a:solidFill>
                <a:schemeClr val="dk1"/>
              </a:solidFill>
              <a:latin typeface="Roboto"/>
              <a:ea typeface="Roboto"/>
              <a:cs typeface="Roboto"/>
              <a:sym typeface="Roboto"/>
            </a:endParaRPr>
          </a:p>
        </p:txBody>
      </p:sp>
      <p:sp>
        <p:nvSpPr>
          <p:cNvPr id="720" name="Google Shape;720;p34"/>
          <p:cNvSpPr txBox="1"/>
          <p:nvPr>
            <p:ph idx="12" type="sldNum"/>
          </p:nvPr>
        </p:nvSpPr>
        <p:spPr>
          <a:xfrm>
            <a:off x="8239125" y="6441929"/>
            <a:ext cx="563816" cy="358921"/>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35"/>
          <p:cNvSpPr txBox="1"/>
          <p:nvPr/>
        </p:nvSpPr>
        <p:spPr>
          <a:xfrm>
            <a:off x="277000" y="289725"/>
            <a:ext cx="77169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2400">
                <a:solidFill>
                  <a:srgbClr val="6AA84F"/>
                </a:solidFill>
                <a:latin typeface="Roboto"/>
                <a:ea typeface="Roboto"/>
                <a:cs typeface="Roboto"/>
                <a:sym typeface="Roboto"/>
              </a:rPr>
              <a:t>Appendix</a:t>
            </a:r>
            <a:r>
              <a:rPr lang="de-DE" sz="2400">
                <a:solidFill>
                  <a:srgbClr val="6AA84F"/>
                </a:solidFill>
                <a:latin typeface="Roboto"/>
                <a:ea typeface="Roboto"/>
                <a:cs typeface="Roboto"/>
                <a:sym typeface="Roboto"/>
              </a:rPr>
              <a:t> : Occupancy Grid vs Distance Field</a:t>
            </a:r>
            <a:endParaRPr sz="2400">
              <a:solidFill>
                <a:srgbClr val="6AA84F"/>
              </a:solidFill>
              <a:latin typeface="Roboto"/>
              <a:ea typeface="Roboto"/>
              <a:cs typeface="Roboto"/>
              <a:sym typeface="Roboto"/>
            </a:endParaRPr>
          </a:p>
        </p:txBody>
      </p:sp>
      <p:pic>
        <p:nvPicPr>
          <p:cNvPr id="727" name="Google Shape;727;p35"/>
          <p:cNvPicPr preferRelativeResize="0"/>
          <p:nvPr/>
        </p:nvPicPr>
        <p:blipFill rotWithShape="1">
          <a:blip r:embed="rId3">
            <a:alphaModFix/>
          </a:blip>
          <a:srcRect b="14163" l="0" r="0" t="0"/>
          <a:stretch/>
        </p:blipFill>
        <p:spPr>
          <a:xfrm>
            <a:off x="533400" y="1176225"/>
            <a:ext cx="8129901" cy="5007750"/>
          </a:xfrm>
          <a:prstGeom prst="rect">
            <a:avLst/>
          </a:prstGeom>
          <a:noFill/>
          <a:ln>
            <a:noFill/>
          </a:ln>
        </p:spPr>
      </p:pic>
      <p:sp>
        <p:nvSpPr>
          <p:cNvPr id="728" name="Google Shape;728;p35"/>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9"/>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Motivation</a:t>
            </a:r>
            <a:endParaRPr/>
          </a:p>
        </p:txBody>
      </p:sp>
      <p:grpSp>
        <p:nvGrpSpPr>
          <p:cNvPr id="56" name="Google Shape;56;p9"/>
          <p:cNvGrpSpPr/>
          <p:nvPr/>
        </p:nvGrpSpPr>
        <p:grpSpPr>
          <a:xfrm>
            <a:off x="663450" y="1422825"/>
            <a:ext cx="7747800" cy="3357900"/>
            <a:chOff x="663450" y="1422825"/>
            <a:chExt cx="7747800" cy="3357900"/>
          </a:xfrm>
        </p:grpSpPr>
        <p:sp>
          <p:nvSpPr>
            <p:cNvPr id="57" name="Google Shape;57;p9"/>
            <p:cNvSpPr/>
            <p:nvPr/>
          </p:nvSpPr>
          <p:spPr>
            <a:xfrm>
              <a:off x="914400" y="1713650"/>
              <a:ext cx="2506500" cy="558600"/>
            </a:xfrm>
            <a:prstGeom prst="ellipse">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300">
                  <a:solidFill>
                    <a:srgbClr val="666666"/>
                  </a:solidFill>
                  <a:latin typeface="Merriweather"/>
                  <a:ea typeface="Merriweather"/>
                  <a:cs typeface="Merriweather"/>
                  <a:sym typeface="Merriweather"/>
                </a:rPr>
                <a:t>Augmented Reality</a:t>
              </a:r>
              <a:endParaRPr b="1" sz="1300">
                <a:solidFill>
                  <a:srgbClr val="666666"/>
                </a:solidFill>
                <a:latin typeface="Merriweather"/>
                <a:ea typeface="Merriweather"/>
                <a:cs typeface="Merriweather"/>
                <a:sym typeface="Merriweather"/>
              </a:endParaRPr>
            </a:p>
          </p:txBody>
        </p:sp>
        <p:sp>
          <p:nvSpPr>
            <p:cNvPr id="58" name="Google Shape;58;p9"/>
            <p:cNvSpPr/>
            <p:nvPr/>
          </p:nvSpPr>
          <p:spPr>
            <a:xfrm>
              <a:off x="4092450" y="1422825"/>
              <a:ext cx="2109000" cy="614700"/>
            </a:xfrm>
            <a:prstGeom prst="ellipse">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300">
                  <a:solidFill>
                    <a:srgbClr val="666666"/>
                  </a:solidFill>
                  <a:latin typeface="Merriweather"/>
                  <a:ea typeface="Merriweather"/>
                  <a:cs typeface="Merriweather"/>
                  <a:sym typeface="Merriweather"/>
                </a:rPr>
                <a:t>Robotics</a:t>
              </a:r>
              <a:endParaRPr b="1" sz="1300">
                <a:solidFill>
                  <a:srgbClr val="666666"/>
                </a:solidFill>
                <a:latin typeface="Merriweather"/>
                <a:ea typeface="Merriweather"/>
                <a:cs typeface="Merriweather"/>
                <a:sym typeface="Merriweather"/>
              </a:endParaRPr>
            </a:p>
          </p:txBody>
        </p:sp>
        <p:sp>
          <p:nvSpPr>
            <p:cNvPr id="59" name="Google Shape;59;p9"/>
            <p:cNvSpPr/>
            <p:nvPr/>
          </p:nvSpPr>
          <p:spPr>
            <a:xfrm>
              <a:off x="6302250" y="2261025"/>
              <a:ext cx="2109000" cy="614700"/>
            </a:xfrm>
            <a:prstGeom prst="ellipse">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300">
                  <a:solidFill>
                    <a:srgbClr val="666666"/>
                  </a:solidFill>
                  <a:latin typeface="Merriweather"/>
                  <a:ea typeface="Merriweather"/>
                  <a:cs typeface="Merriweather"/>
                  <a:sym typeface="Merriweather"/>
                </a:rPr>
                <a:t>3D Printing</a:t>
              </a:r>
              <a:endParaRPr b="1" sz="1300">
                <a:solidFill>
                  <a:srgbClr val="666666"/>
                </a:solidFill>
                <a:latin typeface="Merriweather"/>
                <a:ea typeface="Merriweather"/>
                <a:cs typeface="Merriweather"/>
                <a:sym typeface="Merriweather"/>
              </a:endParaRPr>
            </a:p>
          </p:txBody>
        </p:sp>
        <p:sp>
          <p:nvSpPr>
            <p:cNvPr id="60" name="Google Shape;60;p9"/>
            <p:cNvSpPr/>
            <p:nvPr/>
          </p:nvSpPr>
          <p:spPr>
            <a:xfrm>
              <a:off x="6073650" y="3480225"/>
              <a:ext cx="2109000" cy="614700"/>
            </a:xfrm>
            <a:prstGeom prst="ellipse">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300">
                  <a:solidFill>
                    <a:srgbClr val="666666"/>
                  </a:solidFill>
                  <a:latin typeface="Merriweather"/>
                  <a:ea typeface="Merriweather"/>
                  <a:cs typeface="Merriweather"/>
                  <a:sym typeface="Merriweather"/>
                </a:rPr>
                <a:t>Gaming Industry</a:t>
              </a:r>
              <a:endParaRPr b="1" sz="1300">
                <a:solidFill>
                  <a:srgbClr val="666666"/>
                </a:solidFill>
                <a:latin typeface="Merriweather"/>
                <a:ea typeface="Merriweather"/>
                <a:cs typeface="Merriweather"/>
                <a:sym typeface="Merriweather"/>
              </a:endParaRPr>
            </a:p>
          </p:txBody>
        </p:sp>
        <p:sp>
          <p:nvSpPr>
            <p:cNvPr id="61" name="Google Shape;61;p9"/>
            <p:cNvSpPr/>
            <p:nvPr/>
          </p:nvSpPr>
          <p:spPr>
            <a:xfrm>
              <a:off x="3330450" y="4166025"/>
              <a:ext cx="2109000" cy="614700"/>
            </a:xfrm>
            <a:prstGeom prst="ellipse">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300">
                  <a:solidFill>
                    <a:srgbClr val="666666"/>
                  </a:solidFill>
                  <a:latin typeface="Merriweather"/>
                  <a:ea typeface="Merriweather"/>
                  <a:cs typeface="Merriweather"/>
                  <a:sym typeface="Merriweather"/>
                </a:rPr>
                <a:t>E-Commerce</a:t>
              </a:r>
              <a:endParaRPr b="1" sz="1300">
                <a:solidFill>
                  <a:srgbClr val="666666"/>
                </a:solidFill>
                <a:latin typeface="Merriweather"/>
                <a:ea typeface="Merriweather"/>
                <a:cs typeface="Merriweather"/>
                <a:sym typeface="Merriweather"/>
              </a:endParaRPr>
            </a:p>
          </p:txBody>
        </p:sp>
        <p:sp>
          <p:nvSpPr>
            <p:cNvPr id="62" name="Google Shape;62;p9"/>
            <p:cNvSpPr/>
            <p:nvPr/>
          </p:nvSpPr>
          <p:spPr>
            <a:xfrm>
              <a:off x="663450" y="3175425"/>
              <a:ext cx="2109000" cy="614700"/>
            </a:xfrm>
            <a:prstGeom prst="ellipse">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300">
                  <a:solidFill>
                    <a:srgbClr val="666666"/>
                  </a:solidFill>
                  <a:latin typeface="Merriweather"/>
                  <a:ea typeface="Merriweather"/>
                  <a:cs typeface="Merriweather"/>
                  <a:sym typeface="Merriweather"/>
                </a:rPr>
                <a:t>Interior Design</a:t>
              </a:r>
              <a:endParaRPr b="1" sz="1300">
                <a:solidFill>
                  <a:srgbClr val="666666"/>
                </a:solidFill>
                <a:latin typeface="Merriweather"/>
                <a:ea typeface="Merriweather"/>
                <a:cs typeface="Merriweather"/>
                <a:sym typeface="Merriweather"/>
              </a:endParaRPr>
            </a:p>
          </p:txBody>
        </p:sp>
        <p:cxnSp>
          <p:nvCxnSpPr>
            <p:cNvPr id="63" name="Google Shape;63;p9"/>
            <p:cNvCxnSpPr>
              <a:stCxn id="64" idx="4"/>
              <a:endCxn id="61" idx="0"/>
            </p:cNvCxnSpPr>
            <p:nvPr/>
          </p:nvCxnSpPr>
          <p:spPr>
            <a:xfrm flipH="1">
              <a:off x="4385075" y="3473525"/>
              <a:ext cx="146700" cy="692400"/>
            </a:xfrm>
            <a:prstGeom prst="straightConnector1">
              <a:avLst/>
            </a:prstGeom>
            <a:noFill/>
            <a:ln cap="flat" cmpd="sng" w="19050">
              <a:solidFill>
                <a:schemeClr val="dk2"/>
              </a:solidFill>
              <a:prstDash val="solid"/>
              <a:round/>
              <a:headEnd len="med" w="med" type="none"/>
              <a:tailEnd len="med" w="med" type="none"/>
            </a:ln>
          </p:spPr>
        </p:cxnSp>
        <p:cxnSp>
          <p:nvCxnSpPr>
            <p:cNvPr id="65" name="Google Shape;65;p9"/>
            <p:cNvCxnSpPr>
              <a:endCxn id="59" idx="2"/>
            </p:cNvCxnSpPr>
            <p:nvPr/>
          </p:nvCxnSpPr>
          <p:spPr>
            <a:xfrm flipH="1" rot="10800000">
              <a:off x="5517150" y="2568375"/>
              <a:ext cx="785100" cy="315900"/>
            </a:xfrm>
            <a:prstGeom prst="straightConnector1">
              <a:avLst/>
            </a:prstGeom>
            <a:noFill/>
            <a:ln cap="flat" cmpd="sng" w="19050">
              <a:solidFill>
                <a:schemeClr val="dk2"/>
              </a:solidFill>
              <a:prstDash val="solid"/>
              <a:round/>
              <a:headEnd len="med" w="med" type="none"/>
              <a:tailEnd len="med" w="med" type="none"/>
            </a:ln>
          </p:spPr>
        </p:cxnSp>
        <p:cxnSp>
          <p:nvCxnSpPr>
            <p:cNvPr id="66" name="Google Shape;66;p9"/>
            <p:cNvCxnSpPr>
              <a:stCxn id="64" idx="5"/>
              <a:endCxn id="60" idx="2"/>
            </p:cNvCxnSpPr>
            <p:nvPr/>
          </p:nvCxnSpPr>
          <p:spPr>
            <a:xfrm>
              <a:off x="5468232" y="3360219"/>
              <a:ext cx="605400" cy="427500"/>
            </a:xfrm>
            <a:prstGeom prst="straightConnector1">
              <a:avLst/>
            </a:prstGeom>
            <a:noFill/>
            <a:ln cap="flat" cmpd="sng" w="19050">
              <a:solidFill>
                <a:schemeClr val="dk2"/>
              </a:solidFill>
              <a:prstDash val="solid"/>
              <a:round/>
              <a:headEnd len="med" w="med" type="none"/>
              <a:tailEnd len="med" w="med" type="none"/>
            </a:ln>
          </p:spPr>
        </p:cxnSp>
        <p:cxnSp>
          <p:nvCxnSpPr>
            <p:cNvPr id="67" name="Google Shape;67;p9"/>
            <p:cNvCxnSpPr/>
            <p:nvPr/>
          </p:nvCxnSpPr>
          <p:spPr>
            <a:xfrm flipH="1">
              <a:off x="4720850" y="2004325"/>
              <a:ext cx="14100" cy="740400"/>
            </a:xfrm>
            <a:prstGeom prst="straightConnector1">
              <a:avLst/>
            </a:prstGeom>
            <a:noFill/>
            <a:ln cap="flat" cmpd="sng" w="19050">
              <a:solidFill>
                <a:schemeClr val="dk2"/>
              </a:solidFill>
              <a:prstDash val="solid"/>
              <a:round/>
              <a:headEnd len="med" w="med" type="none"/>
              <a:tailEnd len="med" w="med" type="none"/>
            </a:ln>
          </p:spPr>
        </p:cxnSp>
        <p:cxnSp>
          <p:nvCxnSpPr>
            <p:cNvPr id="68" name="Google Shape;68;p9"/>
            <p:cNvCxnSpPr>
              <a:stCxn id="57" idx="5"/>
              <a:endCxn id="64" idx="1"/>
            </p:cNvCxnSpPr>
            <p:nvPr/>
          </p:nvCxnSpPr>
          <p:spPr>
            <a:xfrm>
              <a:off x="3053832" y="2190445"/>
              <a:ext cx="541500" cy="622800"/>
            </a:xfrm>
            <a:prstGeom prst="straightConnector1">
              <a:avLst/>
            </a:prstGeom>
            <a:noFill/>
            <a:ln cap="flat" cmpd="sng" w="19050">
              <a:solidFill>
                <a:schemeClr val="dk2"/>
              </a:solidFill>
              <a:prstDash val="solid"/>
              <a:round/>
              <a:headEnd len="med" w="med" type="none"/>
              <a:tailEnd len="med" w="med" type="none"/>
            </a:ln>
          </p:spPr>
        </p:cxnSp>
        <p:cxnSp>
          <p:nvCxnSpPr>
            <p:cNvPr id="69" name="Google Shape;69;p9"/>
            <p:cNvCxnSpPr>
              <a:stCxn id="62" idx="6"/>
              <a:endCxn id="64" idx="3"/>
            </p:cNvCxnSpPr>
            <p:nvPr/>
          </p:nvCxnSpPr>
          <p:spPr>
            <a:xfrm flipH="1" rot="10800000">
              <a:off x="2772450" y="3360075"/>
              <a:ext cx="822900" cy="122700"/>
            </a:xfrm>
            <a:prstGeom prst="straightConnector1">
              <a:avLst/>
            </a:prstGeom>
            <a:noFill/>
            <a:ln cap="flat" cmpd="sng" w="19050">
              <a:solidFill>
                <a:schemeClr val="dk2"/>
              </a:solidFill>
              <a:prstDash val="solid"/>
              <a:round/>
              <a:headEnd len="med" w="med" type="none"/>
              <a:tailEnd len="med" w="med" type="none"/>
            </a:ln>
          </p:spPr>
        </p:cxnSp>
        <p:sp>
          <p:nvSpPr>
            <p:cNvPr id="64" name="Google Shape;64;p9"/>
            <p:cNvSpPr/>
            <p:nvPr/>
          </p:nvSpPr>
          <p:spPr>
            <a:xfrm>
              <a:off x="3207425" y="2699825"/>
              <a:ext cx="2648700" cy="773700"/>
            </a:xfrm>
            <a:prstGeom prst="ellipse">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DE" sz="1300">
                  <a:solidFill>
                    <a:srgbClr val="666666"/>
                  </a:solidFill>
                  <a:latin typeface="Merriweather"/>
                  <a:ea typeface="Merriweather"/>
                  <a:cs typeface="Merriweather"/>
                  <a:sym typeface="Merriweather"/>
                </a:rPr>
                <a:t>3D Reconstruction Applications</a:t>
              </a:r>
              <a:endParaRPr b="1" sz="1300">
                <a:solidFill>
                  <a:srgbClr val="666666"/>
                </a:solidFill>
                <a:latin typeface="Merriweather"/>
                <a:ea typeface="Merriweather"/>
                <a:cs typeface="Merriweather"/>
                <a:sym typeface="Merriweather"/>
              </a:endParaRPr>
            </a:p>
          </p:txBody>
        </p:sp>
      </p:grpSp>
      <p:sp>
        <p:nvSpPr>
          <p:cNvPr id="70" name="Google Shape;70;p9"/>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36"/>
          <p:cNvSpPr txBox="1"/>
          <p:nvPr/>
        </p:nvSpPr>
        <p:spPr>
          <a:xfrm>
            <a:off x="277000" y="289725"/>
            <a:ext cx="77169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2400">
                <a:solidFill>
                  <a:srgbClr val="6AA84F"/>
                </a:solidFill>
                <a:latin typeface="Roboto"/>
                <a:ea typeface="Roboto"/>
                <a:cs typeface="Roboto"/>
                <a:sym typeface="Roboto"/>
              </a:rPr>
              <a:t>Appendix : Occupancy Grid vs Distance Field</a:t>
            </a:r>
            <a:endParaRPr sz="2400">
              <a:solidFill>
                <a:srgbClr val="6AA84F"/>
              </a:solidFill>
              <a:latin typeface="Roboto"/>
              <a:ea typeface="Roboto"/>
              <a:cs typeface="Roboto"/>
              <a:sym typeface="Roboto"/>
            </a:endParaRPr>
          </a:p>
        </p:txBody>
      </p:sp>
      <p:pic>
        <p:nvPicPr>
          <p:cNvPr id="735" name="Google Shape;735;p36"/>
          <p:cNvPicPr preferRelativeResize="0"/>
          <p:nvPr/>
        </p:nvPicPr>
        <p:blipFill rotWithShape="1">
          <a:blip r:embed="rId3">
            <a:alphaModFix/>
          </a:blip>
          <a:srcRect b="93445" l="0" r="0" t="0"/>
          <a:stretch/>
        </p:blipFill>
        <p:spPr>
          <a:xfrm>
            <a:off x="353200" y="1176225"/>
            <a:ext cx="8517176" cy="382400"/>
          </a:xfrm>
          <a:prstGeom prst="rect">
            <a:avLst/>
          </a:prstGeom>
          <a:noFill/>
          <a:ln>
            <a:noFill/>
          </a:ln>
        </p:spPr>
      </p:pic>
      <p:pic>
        <p:nvPicPr>
          <p:cNvPr id="736" name="Google Shape;736;p36"/>
          <p:cNvPicPr preferRelativeResize="0"/>
          <p:nvPr/>
        </p:nvPicPr>
        <p:blipFill>
          <a:blip r:embed="rId4">
            <a:alphaModFix/>
          </a:blip>
          <a:stretch>
            <a:fillRect/>
          </a:stretch>
        </p:blipFill>
        <p:spPr>
          <a:xfrm>
            <a:off x="152400" y="1711025"/>
            <a:ext cx="8839199" cy="2655226"/>
          </a:xfrm>
          <a:prstGeom prst="rect">
            <a:avLst/>
          </a:prstGeom>
          <a:noFill/>
          <a:ln>
            <a:noFill/>
          </a:ln>
        </p:spPr>
      </p:pic>
      <p:sp>
        <p:nvSpPr>
          <p:cNvPr id="737" name="Google Shape;737;p36"/>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37"/>
          <p:cNvSpPr txBox="1"/>
          <p:nvPr/>
        </p:nvSpPr>
        <p:spPr>
          <a:xfrm>
            <a:off x="277000" y="289725"/>
            <a:ext cx="77169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2400">
                <a:solidFill>
                  <a:srgbClr val="6AA84F"/>
                </a:solidFill>
                <a:latin typeface="Roboto"/>
                <a:ea typeface="Roboto"/>
                <a:cs typeface="Roboto"/>
                <a:sym typeface="Roboto"/>
              </a:rPr>
              <a:t>Appendix</a:t>
            </a:r>
            <a:r>
              <a:rPr lang="de-DE" sz="2400">
                <a:solidFill>
                  <a:srgbClr val="6AA84F"/>
                </a:solidFill>
                <a:latin typeface="Roboto"/>
                <a:ea typeface="Roboto"/>
                <a:cs typeface="Roboto"/>
                <a:sym typeface="Roboto"/>
              </a:rPr>
              <a:t> : Net3D vs UNet3D</a:t>
            </a:r>
            <a:endParaRPr sz="2400">
              <a:solidFill>
                <a:srgbClr val="6AA84F"/>
              </a:solidFill>
              <a:latin typeface="Roboto"/>
              <a:ea typeface="Roboto"/>
              <a:cs typeface="Roboto"/>
              <a:sym typeface="Roboto"/>
            </a:endParaRPr>
          </a:p>
        </p:txBody>
      </p:sp>
      <p:pic>
        <p:nvPicPr>
          <p:cNvPr id="744" name="Google Shape;744;p37"/>
          <p:cNvPicPr preferRelativeResize="0"/>
          <p:nvPr/>
        </p:nvPicPr>
        <p:blipFill>
          <a:blip r:embed="rId3">
            <a:alphaModFix/>
          </a:blip>
          <a:stretch>
            <a:fillRect/>
          </a:stretch>
        </p:blipFill>
        <p:spPr>
          <a:xfrm>
            <a:off x="152400" y="947625"/>
            <a:ext cx="8839199" cy="5062959"/>
          </a:xfrm>
          <a:prstGeom prst="rect">
            <a:avLst/>
          </a:prstGeom>
          <a:noFill/>
          <a:ln>
            <a:noFill/>
          </a:ln>
        </p:spPr>
      </p:pic>
      <p:sp>
        <p:nvSpPr>
          <p:cNvPr id="745" name="Google Shape;745;p37"/>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38"/>
          <p:cNvSpPr txBox="1"/>
          <p:nvPr/>
        </p:nvSpPr>
        <p:spPr>
          <a:xfrm>
            <a:off x="277000" y="289725"/>
            <a:ext cx="77169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2400">
                <a:solidFill>
                  <a:srgbClr val="6AA84F"/>
                </a:solidFill>
                <a:latin typeface="Roboto"/>
                <a:ea typeface="Roboto"/>
                <a:cs typeface="Roboto"/>
                <a:sym typeface="Roboto"/>
              </a:rPr>
              <a:t>Appendix : Net3D vs UNet3D</a:t>
            </a:r>
            <a:endParaRPr sz="2400">
              <a:solidFill>
                <a:srgbClr val="6AA84F"/>
              </a:solidFill>
              <a:latin typeface="Roboto"/>
              <a:ea typeface="Roboto"/>
              <a:cs typeface="Roboto"/>
              <a:sym typeface="Roboto"/>
            </a:endParaRPr>
          </a:p>
        </p:txBody>
      </p:sp>
      <p:pic>
        <p:nvPicPr>
          <p:cNvPr id="752" name="Google Shape;752;p38"/>
          <p:cNvPicPr preferRelativeResize="0"/>
          <p:nvPr/>
        </p:nvPicPr>
        <p:blipFill rotWithShape="1">
          <a:blip r:embed="rId3">
            <a:alphaModFix/>
          </a:blip>
          <a:srcRect b="90934" l="0" r="0" t="0"/>
          <a:stretch/>
        </p:blipFill>
        <p:spPr>
          <a:xfrm>
            <a:off x="152400" y="871425"/>
            <a:ext cx="8839199" cy="458974"/>
          </a:xfrm>
          <a:prstGeom prst="rect">
            <a:avLst/>
          </a:prstGeom>
          <a:noFill/>
          <a:ln>
            <a:noFill/>
          </a:ln>
        </p:spPr>
      </p:pic>
      <p:pic>
        <p:nvPicPr>
          <p:cNvPr id="753" name="Google Shape;753;p38"/>
          <p:cNvPicPr preferRelativeResize="0"/>
          <p:nvPr/>
        </p:nvPicPr>
        <p:blipFill>
          <a:blip r:embed="rId4">
            <a:alphaModFix/>
          </a:blip>
          <a:stretch>
            <a:fillRect/>
          </a:stretch>
        </p:blipFill>
        <p:spPr>
          <a:xfrm>
            <a:off x="304950" y="1411000"/>
            <a:ext cx="8686649" cy="4589026"/>
          </a:xfrm>
          <a:prstGeom prst="rect">
            <a:avLst/>
          </a:prstGeom>
          <a:noFill/>
          <a:ln>
            <a:noFill/>
          </a:ln>
        </p:spPr>
      </p:pic>
      <p:sp>
        <p:nvSpPr>
          <p:cNvPr id="754" name="Google Shape;754;p38"/>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0"/>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Motivation : 3D Printing</a:t>
            </a:r>
            <a:endParaRPr/>
          </a:p>
        </p:txBody>
      </p:sp>
      <p:sp>
        <p:nvSpPr>
          <p:cNvPr id="77" name="Google Shape;77;p10"/>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grpSp>
        <p:nvGrpSpPr>
          <p:cNvPr id="78" name="Google Shape;78;p10"/>
          <p:cNvGrpSpPr/>
          <p:nvPr/>
        </p:nvGrpSpPr>
        <p:grpSpPr>
          <a:xfrm>
            <a:off x="1231925" y="1536925"/>
            <a:ext cx="6714776" cy="3933825"/>
            <a:chOff x="1917725" y="1613125"/>
            <a:chExt cx="6714776" cy="3933825"/>
          </a:xfrm>
        </p:grpSpPr>
        <p:sp>
          <p:nvSpPr>
            <p:cNvPr id="79" name="Google Shape;79;p10"/>
            <p:cNvSpPr/>
            <p:nvPr/>
          </p:nvSpPr>
          <p:spPr>
            <a:xfrm>
              <a:off x="4242975" y="3426800"/>
              <a:ext cx="917700" cy="360000"/>
            </a:xfrm>
            <a:prstGeom prst="rightArrow">
              <a:avLst>
                <a:gd fmla="val 50000" name="adj1"/>
                <a:gd fmla="val 50000" name="adj2"/>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0"/>
            <p:cNvPicPr preferRelativeResize="0"/>
            <p:nvPr/>
          </p:nvPicPr>
          <p:blipFill>
            <a:blip r:embed="rId3">
              <a:alphaModFix/>
            </a:blip>
            <a:stretch>
              <a:fillRect/>
            </a:stretch>
          </p:blipFill>
          <p:spPr>
            <a:xfrm>
              <a:off x="5340175" y="2665875"/>
              <a:ext cx="3292325" cy="1843700"/>
            </a:xfrm>
            <a:prstGeom prst="rect">
              <a:avLst/>
            </a:prstGeom>
            <a:noFill/>
            <a:ln>
              <a:noFill/>
            </a:ln>
          </p:spPr>
        </p:pic>
        <p:grpSp>
          <p:nvGrpSpPr>
            <p:cNvPr id="81" name="Google Shape;81;p10"/>
            <p:cNvGrpSpPr/>
            <p:nvPr/>
          </p:nvGrpSpPr>
          <p:grpSpPr>
            <a:xfrm>
              <a:off x="1917725" y="1613125"/>
              <a:ext cx="2060300" cy="3933825"/>
              <a:chOff x="165125" y="2146525"/>
              <a:chExt cx="2060300" cy="3933825"/>
            </a:xfrm>
          </p:grpSpPr>
          <p:pic>
            <p:nvPicPr>
              <p:cNvPr id="82" name="Google Shape;82;p10"/>
              <p:cNvPicPr preferRelativeResize="0"/>
              <p:nvPr/>
            </p:nvPicPr>
            <p:blipFill>
              <a:blip r:embed="rId4">
                <a:alphaModFix/>
              </a:blip>
              <a:stretch>
                <a:fillRect/>
              </a:stretch>
            </p:blipFill>
            <p:spPr>
              <a:xfrm>
                <a:off x="165125" y="2146525"/>
                <a:ext cx="2052000" cy="2052000"/>
              </a:xfrm>
              <a:prstGeom prst="rect">
                <a:avLst/>
              </a:prstGeom>
              <a:noFill/>
              <a:ln>
                <a:noFill/>
              </a:ln>
            </p:spPr>
          </p:pic>
          <p:pic>
            <p:nvPicPr>
              <p:cNvPr id="83" name="Google Shape;83;p10"/>
              <p:cNvPicPr preferRelativeResize="0"/>
              <p:nvPr/>
            </p:nvPicPr>
            <p:blipFill rotWithShape="1">
              <a:blip r:embed="rId5">
                <a:alphaModFix/>
              </a:blip>
              <a:srcRect b="0" l="5686" r="6694" t="0"/>
              <a:stretch/>
            </p:blipFill>
            <p:spPr>
              <a:xfrm>
                <a:off x="173425" y="4203925"/>
                <a:ext cx="2052000" cy="1876425"/>
              </a:xfrm>
              <a:prstGeom prst="rect">
                <a:avLst/>
              </a:prstGeom>
              <a:noFill/>
              <a:ln>
                <a:noFill/>
              </a:ln>
            </p:spPr>
          </p:pic>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1"/>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Motivation : Interior Design</a:t>
            </a:r>
            <a:endParaRPr/>
          </a:p>
        </p:txBody>
      </p:sp>
      <p:sp>
        <p:nvSpPr>
          <p:cNvPr id="90" name="Google Shape;90;p11"/>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grpSp>
        <p:nvGrpSpPr>
          <p:cNvPr id="91" name="Google Shape;91;p11"/>
          <p:cNvGrpSpPr/>
          <p:nvPr/>
        </p:nvGrpSpPr>
        <p:grpSpPr>
          <a:xfrm>
            <a:off x="1779142" y="1183850"/>
            <a:ext cx="5683386" cy="4954427"/>
            <a:chOff x="1626700" y="1183839"/>
            <a:chExt cx="6205925" cy="5225087"/>
          </a:xfrm>
        </p:grpSpPr>
        <p:pic>
          <p:nvPicPr>
            <p:cNvPr id="92" name="Google Shape;92;p11"/>
            <p:cNvPicPr preferRelativeResize="0"/>
            <p:nvPr/>
          </p:nvPicPr>
          <p:blipFill>
            <a:blip r:embed="rId3">
              <a:alphaModFix/>
            </a:blip>
            <a:stretch>
              <a:fillRect/>
            </a:stretch>
          </p:blipFill>
          <p:spPr>
            <a:xfrm>
              <a:off x="2511873" y="1183839"/>
              <a:ext cx="4422327" cy="1820144"/>
            </a:xfrm>
            <a:prstGeom prst="rect">
              <a:avLst/>
            </a:prstGeom>
            <a:noFill/>
            <a:ln>
              <a:noFill/>
            </a:ln>
          </p:spPr>
        </p:pic>
        <p:pic>
          <p:nvPicPr>
            <p:cNvPr id="93" name="Google Shape;93;p11"/>
            <p:cNvPicPr preferRelativeResize="0"/>
            <p:nvPr/>
          </p:nvPicPr>
          <p:blipFill rotWithShape="1">
            <a:blip r:embed="rId4">
              <a:alphaModFix/>
            </a:blip>
            <a:srcRect b="0" l="5050" r="893" t="3502"/>
            <a:stretch/>
          </p:blipFill>
          <p:spPr>
            <a:xfrm>
              <a:off x="1626700" y="3614150"/>
              <a:ext cx="6205925" cy="2794776"/>
            </a:xfrm>
            <a:prstGeom prst="rect">
              <a:avLst/>
            </a:prstGeom>
            <a:noFill/>
            <a:ln>
              <a:noFill/>
            </a:ln>
          </p:spPr>
        </p:pic>
        <p:sp>
          <p:nvSpPr>
            <p:cNvPr id="94" name="Google Shape;94;p11"/>
            <p:cNvSpPr/>
            <p:nvPr/>
          </p:nvSpPr>
          <p:spPr>
            <a:xfrm>
              <a:off x="4460575" y="3079275"/>
              <a:ext cx="229800" cy="446400"/>
            </a:xfrm>
            <a:prstGeom prst="down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nvSpPr>
        <p:spPr>
          <a:xfrm>
            <a:off x="190275" y="6477450"/>
            <a:ext cx="4344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100" u="sng">
                <a:solidFill>
                  <a:srgbClr val="666666"/>
                </a:solidFill>
                <a:latin typeface="Merriweather"/>
                <a:ea typeface="Merriweather"/>
                <a:cs typeface="Merriweather"/>
                <a:sym typeface="Merriweather"/>
                <a:hlinkClick r:id="rId5"/>
              </a:rPr>
              <a:t>https://sketchfab.com/</a:t>
            </a:r>
            <a:endParaRPr sz="1100">
              <a:solidFill>
                <a:srgbClr val="666666"/>
              </a:solidFill>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2"/>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Motivation : Augmented Reality</a:t>
            </a:r>
            <a:endParaRPr/>
          </a:p>
        </p:txBody>
      </p:sp>
      <p:sp>
        <p:nvSpPr>
          <p:cNvPr id="102" name="Google Shape;102;p12"/>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
        <p:nvSpPr>
          <p:cNvPr id="103" name="Google Shape;103;p12"/>
          <p:cNvSpPr txBox="1"/>
          <p:nvPr/>
        </p:nvSpPr>
        <p:spPr>
          <a:xfrm>
            <a:off x="190275" y="6477450"/>
            <a:ext cx="4344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100" u="sng">
                <a:solidFill>
                  <a:srgbClr val="666666"/>
                </a:solidFill>
                <a:latin typeface="Merriweather"/>
                <a:ea typeface="Merriweather"/>
                <a:cs typeface="Merriweather"/>
                <a:sym typeface="Merriweather"/>
                <a:hlinkClick r:id="rId3"/>
              </a:rPr>
              <a:t>https://program-ace.com/blog/photogrammetry-in-ar/</a:t>
            </a:r>
            <a:endParaRPr sz="1100">
              <a:solidFill>
                <a:srgbClr val="666666"/>
              </a:solidFill>
              <a:latin typeface="Merriweather"/>
              <a:ea typeface="Merriweather"/>
              <a:cs typeface="Merriweather"/>
              <a:sym typeface="Merriweather"/>
            </a:endParaRPr>
          </a:p>
        </p:txBody>
      </p:sp>
      <p:pic>
        <p:nvPicPr>
          <p:cNvPr id="104" name="Google Shape;104;p12"/>
          <p:cNvPicPr preferRelativeResize="0"/>
          <p:nvPr/>
        </p:nvPicPr>
        <p:blipFill>
          <a:blip r:embed="rId4">
            <a:alphaModFix/>
          </a:blip>
          <a:stretch>
            <a:fillRect/>
          </a:stretch>
        </p:blipFill>
        <p:spPr>
          <a:xfrm>
            <a:off x="976075" y="1638326"/>
            <a:ext cx="7405926" cy="3135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3"/>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Related Work</a:t>
            </a:r>
            <a:endParaRPr/>
          </a:p>
        </p:txBody>
      </p:sp>
      <p:sp>
        <p:nvSpPr>
          <p:cNvPr id="111" name="Google Shape;111;p13"/>
          <p:cNvSpPr txBox="1"/>
          <p:nvPr/>
        </p:nvSpPr>
        <p:spPr>
          <a:xfrm>
            <a:off x="423275" y="1057100"/>
            <a:ext cx="88032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de-DE" sz="1500">
                <a:solidFill>
                  <a:srgbClr val="666666"/>
                </a:solidFill>
                <a:latin typeface="Merriweather"/>
                <a:ea typeface="Merriweather"/>
                <a:cs typeface="Merriweather"/>
                <a:sym typeface="Merriweather"/>
              </a:rPr>
              <a:t>Learning a Predictable and Generative Vector Representation for Objects. Girdhar et al. 2016</a:t>
            </a:r>
            <a:endParaRPr i="1" sz="1500">
              <a:solidFill>
                <a:srgbClr val="666666"/>
              </a:solidFill>
              <a:latin typeface="Merriweather"/>
              <a:ea typeface="Merriweather"/>
              <a:cs typeface="Merriweather"/>
              <a:sym typeface="Merriweather"/>
            </a:endParaRPr>
          </a:p>
        </p:txBody>
      </p:sp>
      <p:sp>
        <p:nvSpPr>
          <p:cNvPr id="112" name="Google Shape;112;p13"/>
          <p:cNvSpPr txBox="1"/>
          <p:nvPr/>
        </p:nvSpPr>
        <p:spPr>
          <a:xfrm>
            <a:off x="25575" y="6540850"/>
            <a:ext cx="2740800" cy="21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DE" sz="1100" u="sng">
                <a:solidFill>
                  <a:srgbClr val="666666"/>
                </a:solidFill>
                <a:latin typeface="Merriweather"/>
                <a:ea typeface="Merriweather"/>
                <a:cs typeface="Merriweather"/>
                <a:sym typeface="Merriweather"/>
                <a:hlinkClick r:id="rId3"/>
              </a:rPr>
              <a:t>https://arxiv.org/pdf/1603.08637.pdf</a:t>
            </a:r>
            <a:endParaRPr sz="1100">
              <a:solidFill>
                <a:srgbClr val="666666"/>
              </a:solidFill>
              <a:latin typeface="Merriweather"/>
              <a:ea typeface="Merriweather"/>
              <a:cs typeface="Merriweather"/>
              <a:sym typeface="Merriweather"/>
            </a:endParaRPr>
          </a:p>
        </p:txBody>
      </p:sp>
      <p:pic>
        <p:nvPicPr>
          <p:cNvPr id="113" name="Google Shape;113;p13"/>
          <p:cNvPicPr preferRelativeResize="0"/>
          <p:nvPr/>
        </p:nvPicPr>
        <p:blipFill>
          <a:blip r:embed="rId4">
            <a:alphaModFix/>
          </a:blip>
          <a:stretch>
            <a:fillRect/>
          </a:stretch>
        </p:blipFill>
        <p:spPr>
          <a:xfrm>
            <a:off x="1301047" y="1869000"/>
            <a:ext cx="6574301" cy="3605050"/>
          </a:xfrm>
          <a:prstGeom prst="rect">
            <a:avLst/>
          </a:prstGeom>
          <a:noFill/>
          <a:ln>
            <a:noFill/>
          </a:ln>
        </p:spPr>
      </p:pic>
      <p:sp>
        <p:nvSpPr>
          <p:cNvPr id="114" name="Google Shape;114;p13"/>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4"/>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Related Work</a:t>
            </a:r>
            <a:endParaRPr/>
          </a:p>
        </p:txBody>
      </p:sp>
      <p:sp>
        <p:nvSpPr>
          <p:cNvPr id="121" name="Google Shape;121;p14"/>
          <p:cNvSpPr txBox="1"/>
          <p:nvPr/>
        </p:nvSpPr>
        <p:spPr>
          <a:xfrm>
            <a:off x="412650" y="1012050"/>
            <a:ext cx="82581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de-DE" sz="1500">
                <a:solidFill>
                  <a:srgbClr val="666666"/>
                </a:solidFill>
                <a:latin typeface="Merriweather"/>
                <a:ea typeface="Merriweather"/>
                <a:cs typeface="Merriweather"/>
                <a:sym typeface="Merriweather"/>
              </a:rPr>
              <a:t>DeepSDF: Learning Continuous Signed Distance Functions for Shape Representation</a:t>
            </a:r>
            <a:r>
              <a:rPr i="1" lang="de-DE" sz="1500">
                <a:solidFill>
                  <a:srgbClr val="666666"/>
                </a:solidFill>
                <a:latin typeface="Merriweather"/>
                <a:ea typeface="Merriweather"/>
                <a:cs typeface="Merriweather"/>
                <a:sym typeface="Merriweather"/>
              </a:rPr>
              <a:t>. Park et al. 2019</a:t>
            </a:r>
            <a:endParaRPr i="1" sz="1500">
              <a:solidFill>
                <a:srgbClr val="666666"/>
              </a:solidFill>
              <a:latin typeface="Merriweather"/>
              <a:ea typeface="Merriweather"/>
              <a:cs typeface="Merriweather"/>
              <a:sym typeface="Merriweather"/>
            </a:endParaRPr>
          </a:p>
        </p:txBody>
      </p:sp>
      <p:sp>
        <p:nvSpPr>
          <p:cNvPr id="122" name="Google Shape;122;p14"/>
          <p:cNvSpPr txBox="1"/>
          <p:nvPr/>
        </p:nvSpPr>
        <p:spPr>
          <a:xfrm>
            <a:off x="25575" y="6540850"/>
            <a:ext cx="2740800" cy="21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DE" sz="1100" u="sng">
                <a:solidFill>
                  <a:srgbClr val="666666"/>
                </a:solidFill>
                <a:latin typeface="Merriweather"/>
                <a:ea typeface="Merriweather"/>
                <a:cs typeface="Merriweather"/>
                <a:sym typeface="Merriweather"/>
                <a:hlinkClick r:id="rId3"/>
              </a:rPr>
              <a:t>https://arxiv.org/pdf/1901.05103.pdf</a:t>
            </a:r>
            <a:endParaRPr sz="1100">
              <a:solidFill>
                <a:srgbClr val="666666"/>
              </a:solidFill>
              <a:latin typeface="Merriweather"/>
              <a:ea typeface="Merriweather"/>
              <a:cs typeface="Merriweather"/>
              <a:sym typeface="Merriweather"/>
            </a:endParaRPr>
          </a:p>
        </p:txBody>
      </p:sp>
      <p:sp>
        <p:nvSpPr>
          <p:cNvPr id="123" name="Google Shape;123;p14"/>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pic>
        <p:nvPicPr>
          <p:cNvPr id="124" name="Google Shape;124;p14"/>
          <p:cNvPicPr preferRelativeResize="0"/>
          <p:nvPr/>
        </p:nvPicPr>
        <p:blipFill>
          <a:blip r:embed="rId4">
            <a:alphaModFix/>
          </a:blip>
          <a:stretch>
            <a:fillRect/>
          </a:stretch>
        </p:blipFill>
        <p:spPr>
          <a:xfrm>
            <a:off x="849650" y="2082475"/>
            <a:ext cx="2931775" cy="1991900"/>
          </a:xfrm>
          <a:prstGeom prst="rect">
            <a:avLst/>
          </a:prstGeom>
          <a:noFill/>
          <a:ln>
            <a:noFill/>
          </a:ln>
        </p:spPr>
      </p:pic>
      <p:pic>
        <p:nvPicPr>
          <p:cNvPr id="125" name="Google Shape;125;p14"/>
          <p:cNvPicPr preferRelativeResize="0"/>
          <p:nvPr/>
        </p:nvPicPr>
        <p:blipFill rotWithShape="1">
          <a:blip r:embed="rId5">
            <a:alphaModFix/>
          </a:blip>
          <a:srcRect b="0" l="0" r="0" t="7071"/>
          <a:stretch/>
        </p:blipFill>
        <p:spPr>
          <a:xfrm>
            <a:off x="1066800" y="4347375"/>
            <a:ext cx="7067701" cy="1583875"/>
          </a:xfrm>
          <a:prstGeom prst="rect">
            <a:avLst/>
          </a:prstGeom>
          <a:noFill/>
          <a:ln>
            <a:noFill/>
          </a:ln>
        </p:spPr>
      </p:pic>
      <p:pic>
        <p:nvPicPr>
          <p:cNvPr id="126" name="Google Shape;126;p14"/>
          <p:cNvPicPr preferRelativeResize="0"/>
          <p:nvPr/>
        </p:nvPicPr>
        <p:blipFill>
          <a:blip r:embed="rId6">
            <a:alphaModFix/>
          </a:blip>
          <a:stretch>
            <a:fillRect/>
          </a:stretch>
        </p:blipFill>
        <p:spPr>
          <a:xfrm>
            <a:off x="4007250" y="2424098"/>
            <a:ext cx="4663500" cy="1308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5"/>
          <p:cNvSpPr txBox="1"/>
          <p:nvPr>
            <p:ph type="title"/>
          </p:nvPr>
        </p:nvSpPr>
        <p:spPr>
          <a:xfrm>
            <a:off x="358776" y="366639"/>
            <a:ext cx="7167300" cy="360000"/>
          </a:xfrm>
          <a:prstGeom prst="rect">
            <a:avLst/>
          </a:prstGeom>
          <a:noFill/>
          <a:ln>
            <a:noFill/>
          </a:ln>
        </p:spPr>
        <p:txBody>
          <a:bodyPr anchorCtr="0" anchor="ctr" bIns="45700" lIns="91425" spcFirstLastPara="1" rIns="91425" wrap="square" tIns="45700">
            <a:noAutofit/>
          </a:bodyPr>
          <a:lstStyle/>
          <a:p>
            <a:pPr indent="0" lvl="0" marL="0" rtl="0" algn="l">
              <a:lnSpc>
                <a:spcPct val="125000"/>
              </a:lnSpc>
              <a:spcBef>
                <a:spcPts val="0"/>
              </a:spcBef>
              <a:spcAft>
                <a:spcPts val="0"/>
              </a:spcAft>
              <a:buNone/>
            </a:pPr>
            <a:r>
              <a:rPr lang="de-DE"/>
              <a:t>Related Work</a:t>
            </a:r>
            <a:endParaRPr/>
          </a:p>
        </p:txBody>
      </p:sp>
      <p:sp>
        <p:nvSpPr>
          <p:cNvPr id="133" name="Google Shape;133;p15"/>
          <p:cNvSpPr txBox="1"/>
          <p:nvPr/>
        </p:nvSpPr>
        <p:spPr>
          <a:xfrm>
            <a:off x="387675" y="968475"/>
            <a:ext cx="88032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de-DE" sz="1500">
                <a:solidFill>
                  <a:srgbClr val="666666"/>
                </a:solidFill>
                <a:latin typeface="Merriweather"/>
                <a:ea typeface="Merriweather"/>
                <a:cs typeface="Merriweather"/>
                <a:sym typeface="Merriweather"/>
              </a:rPr>
              <a:t>Hierarchical Surface Prediction for 3D Object Reconstruction</a:t>
            </a:r>
            <a:r>
              <a:rPr i="1" lang="de-DE" sz="1500">
                <a:solidFill>
                  <a:srgbClr val="666666"/>
                </a:solidFill>
                <a:latin typeface="Merriweather"/>
                <a:ea typeface="Merriweather"/>
                <a:cs typeface="Merriweather"/>
                <a:sym typeface="Merriweather"/>
              </a:rPr>
              <a:t>. Hane et al. 2017</a:t>
            </a:r>
            <a:endParaRPr i="1" sz="1500">
              <a:solidFill>
                <a:srgbClr val="666666"/>
              </a:solidFill>
              <a:latin typeface="Merriweather"/>
              <a:ea typeface="Merriweather"/>
              <a:cs typeface="Merriweather"/>
              <a:sym typeface="Merriweather"/>
            </a:endParaRPr>
          </a:p>
        </p:txBody>
      </p:sp>
      <p:sp>
        <p:nvSpPr>
          <p:cNvPr id="134" name="Google Shape;134;p15"/>
          <p:cNvSpPr txBox="1"/>
          <p:nvPr/>
        </p:nvSpPr>
        <p:spPr>
          <a:xfrm>
            <a:off x="25575" y="6540850"/>
            <a:ext cx="2740800" cy="21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DE" sz="1100" u="sng">
                <a:solidFill>
                  <a:srgbClr val="666666"/>
                </a:solidFill>
                <a:latin typeface="Merriweather"/>
                <a:ea typeface="Merriweather"/>
                <a:cs typeface="Merriweather"/>
                <a:sym typeface="Merriweather"/>
                <a:hlinkClick r:id="rId3"/>
              </a:rPr>
              <a:t>https</a:t>
            </a:r>
            <a:r>
              <a:rPr lang="de-DE" sz="1100" u="sng">
                <a:solidFill>
                  <a:srgbClr val="666666"/>
                </a:solidFill>
                <a:latin typeface="Merriweather"/>
                <a:ea typeface="Merriweather"/>
                <a:cs typeface="Merriweather"/>
                <a:sym typeface="Merriweather"/>
                <a:hlinkClick r:id="rId4"/>
              </a:rPr>
              <a:t>://arxiv.org/pdf/1704.00710.pdf</a:t>
            </a:r>
            <a:endParaRPr sz="1100">
              <a:solidFill>
                <a:srgbClr val="666666"/>
              </a:solidFill>
              <a:latin typeface="Merriweather"/>
              <a:ea typeface="Merriweather"/>
              <a:cs typeface="Merriweather"/>
              <a:sym typeface="Merriweather"/>
            </a:endParaRPr>
          </a:p>
        </p:txBody>
      </p:sp>
      <p:pic>
        <p:nvPicPr>
          <p:cNvPr id="135" name="Google Shape;135;p15"/>
          <p:cNvPicPr preferRelativeResize="0"/>
          <p:nvPr/>
        </p:nvPicPr>
        <p:blipFill>
          <a:blip r:embed="rId5">
            <a:alphaModFix/>
          </a:blip>
          <a:stretch>
            <a:fillRect/>
          </a:stretch>
        </p:blipFill>
        <p:spPr>
          <a:xfrm>
            <a:off x="1613100" y="1827201"/>
            <a:ext cx="5695075" cy="3515549"/>
          </a:xfrm>
          <a:prstGeom prst="rect">
            <a:avLst/>
          </a:prstGeom>
          <a:noFill/>
          <a:ln>
            <a:noFill/>
          </a:ln>
        </p:spPr>
      </p:pic>
      <p:sp>
        <p:nvSpPr>
          <p:cNvPr id="136" name="Google Shape;136;p15"/>
          <p:cNvSpPr txBox="1"/>
          <p:nvPr>
            <p:ph idx="12" type="sldNum"/>
          </p:nvPr>
        </p:nvSpPr>
        <p:spPr>
          <a:xfrm>
            <a:off x="8239125" y="6441929"/>
            <a:ext cx="563700" cy="358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DE"/>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KN Layout">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